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256" r:id="rId5"/>
    <p:sldId id="264" r:id="rId6"/>
    <p:sldId id="271" r:id="rId7"/>
    <p:sldId id="263" r:id="rId8"/>
    <p:sldId id="257" r:id="rId9"/>
    <p:sldId id="270" r:id="rId10"/>
    <p:sldId id="261" r:id="rId11"/>
    <p:sldId id="262" r:id="rId12"/>
    <p:sldId id="272" r:id="rId13"/>
    <p:sldId id="274" r:id="rId14"/>
    <p:sldId id="265" r:id="rId15"/>
    <p:sldId id="267" r:id="rId16"/>
    <p:sldId id="273" r:id="rId17"/>
    <p:sldId id="266"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F47414-AAC8-47AB-82FE-7B375D7C8B03}" v="35" dt="2022-03-03T19:59:23.7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63440" autoAdjust="0"/>
  </p:normalViewPr>
  <p:slideViewPr>
    <p:cSldViewPr snapToGrid="0">
      <p:cViewPr varScale="1">
        <p:scale>
          <a:sx n="82" d="100"/>
          <a:sy n="82" d="100"/>
        </p:scale>
        <p:origin x="142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FCA23-6C27-4575-9536-DE974A2E66AD}" type="datetimeFigureOut">
              <a:rPr lang="en-US" smtClean="0"/>
              <a:t>03/03/2022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A81BF-DF2D-462E-BF11-9C6C3EA547FB}" type="slidenum">
              <a:rPr lang="en-US" smtClean="0"/>
              <a:t>‹#›</a:t>
            </a:fld>
            <a:endParaRPr lang="en-US"/>
          </a:p>
        </p:txBody>
      </p:sp>
    </p:spTree>
    <p:extLst>
      <p:ext uri="{BB962C8B-B14F-4D97-AF65-F5344CB8AC3E}">
        <p14:creationId xmlns:p14="http://schemas.microsoft.com/office/powerpoint/2010/main" val="1410696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Despite a global pandemic, the United States real estate market has been on a meteoric rise in 2020-2021.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Even though prices increased, the work-from-home culture and the record low interest rates have contributed to the demand for housing increasing with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Even my house that I just bought 4 years ago has increased in value by over 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This unprecedented market has affected the mortgage industry too.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From first time home buyers applying for mortgages to get in on the boom to long time homeowners refinancing to take advantage of the record low interest rates, more originations means higher revenue but also higher costs from increased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So, in order to make business decisions, mortgage companies are asking, will this housing market continue to rise, begin to level off, or decline?</a:t>
            </a:r>
          </a:p>
        </p:txBody>
      </p:sp>
      <p:sp>
        <p:nvSpPr>
          <p:cNvPr id="4" name="Slide Number Placeholder 3"/>
          <p:cNvSpPr>
            <a:spLocks noGrp="1"/>
          </p:cNvSpPr>
          <p:nvPr>
            <p:ph type="sldNum" sz="quarter" idx="5"/>
          </p:nvPr>
        </p:nvSpPr>
        <p:spPr/>
        <p:txBody>
          <a:bodyPr/>
          <a:lstStyle/>
          <a:p>
            <a:fld id="{3F0A81BF-DF2D-462E-BF11-9C6C3EA547FB}" type="slidenum">
              <a:rPr lang="en-US" smtClean="0"/>
              <a:t>2</a:t>
            </a:fld>
            <a:endParaRPr lang="en-US"/>
          </a:p>
        </p:txBody>
      </p:sp>
    </p:spTree>
    <p:extLst>
      <p:ext uri="{BB962C8B-B14F-4D97-AF65-F5344CB8AC3E}">
        <p14:creationId xmlns:p14="http://schemas.microsoft.com/office/powerpoint/2010/main" val="8106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new information, I built an ARIMA model to predict the number of originations through April 2023 using data from 2009 and forward. </a:t>
            </a:r>
          </a:p>
          <a:p>
            <a:endParaRPr lang="en-US" dirty="0"/>
          </a:p>
          <a:p>
            <a:r>
              <a:rPr lang="en-US" dirty="0"/>
              <a:t>ARIMA stands for  “autoregressive integrated moving average” and it is used to </a:t>
            </a:r>
            <a:r>
              <a:rPr lang="en-US" b="0" i="0" dirty="0">
                <a:solidFill>
                  <a:srgbClr val="333333"/>
                </a:solidFill>
                <a:effectLst/>
                <a:latin typeface="Lato" panose="020F0502020204030203" pitchFamily="34" charset="0"/>
              </a:rPr>
              <a:t>measure events that happen over a period of time and predict future data in a series.</a:t>
            </a:r>
          </a:p>
          <a:p>
            <a:endParaRPr lang="en-US" b="0" i="0" dirty="0">
              <a:solidFill>
                <a:srgbClr val="333333"/>
              </a:solidFill>
              <a:effectLst/>
              <a:latin typeface="Lato" panose="020F0502020204030203" pitchFamily="34" charset="0"/>
            </a:endParaRPr>
          </a:p>
          <a:p>
            <a:r>
              <a:rPr lang="en-US" b="0" i="0" dirty="0">
                <a:solidFill>
                  <a:srgbClr val="333333"/>
                </a:solidFill>
                <a:effectLst/>
                <a:latin typeface="Lato" panose="020F0502020204030203" pitchFamily="34" charset="0"/>
              </a:rPr>
              <a:t>This model supports the findings from the initial Linear Regression model, that the average number of originations is predicted to continue to rise over the next year IF the interest rates remain constant.</a:t>
            </a:r>
          </a:p>
          <a:p>
            <a:r>
              <a:rPr lang="en-US" b="0" i="0" dirty="0">
                <a:solidFill>
                  <a:srgbClr val="333333"/>
                </a:solidFill>
                <a:effectLst/>
                <a:latin typeface="Lato" panose="020F0502020204030203" pitchFamily="34" charset="0"/>
              </a:rPr>
              <a:t> </a:t>
            </a:r>
          </a:p>
          <a:p>
            <a:r>
              <a:rPr lang="en-US" b="0" i="0" dirty="0">
                <a:solidFill>
                  <a:srgbClr val="333333"/>
                </a:solidFill>
                <a:effectLst/>
                <a:latin typeface="Lato" panose="020F0502020204030203" pitchFamily="34" charset="0"/>
              </a:rPr>
              <a:t>Keep in mind, however that there is a margin of error. </a:t>
            </a:r>
          </a:p>
          <a:p>
            <a:endParaRPr lang="en-US" b="0" i="0" dirty="0">
              <a:solidFill>
                <a:srgbClr val="333333"/>
              </a:solidFill>
              <a:effectLst/>
              <a:latin typeface="Lato" panose="020F0502020204030203" pitchFamily="34" charset="0"/>
            </a:endParaRPr>
          </a:p>
          <a:p>
            <a:r>
              <a:rPr lang="en-US" b="0" i="0" dirty="0">
                <a:solidFill>
                  <a:srgbClr val="333333"/>
                </a:solidFill>
                <a:effectLst/>
                <a:latin typeface="Lato" panose="020F0502020204030203" pitchFamily="34" charset="0"/>
              </a:rPr>
              <a:t>To give more color to the calculations, I provided the lowest and highest 80</a:t>
            </a:r>
            <a:r>
              <a:rPr lang="en-US" b="0" i="0" baseline="30000" dirty="0">
                <a:solidFill>
                  <a:srgbClr val="333333"/>
                </a:solidFill>
                <a:effectLst/>
                <a:latin typeface="Lato" panose="020F0502020204030203" pitchFamily="34" charset="0"/>
              </a:rPr>
              <a:t>th</a:t>
            </a:r>
            <a:r>
              <a:rPr lang="en-US" b="0" i="0" dirty="0">
                <a:solidFill>
                  <a:srgbClr val="333333"/>
                </a:solidFill>
                <a:effectLst/>
                <a:latin typeface="Lato" panose="020F0502020204030203" pitchFamily="34" charset="0"/>
              </a:rPr>
              <a:t> and 95</a:t>
            </a:r>
            <a:r>
              <a:rPr lang="en-US" b="0" i="0" baseline="30000" dirty="0">
                <a:solidFill>
                  <a:srgbClr val="333333"/>
                </a:solidFill>
                <a:effectLst/>
                <a:latin typeface="Lato" panose="020F0502020204030203" pitchFamily="34" charset="0"/>
              </a:rPr>
              <a:t>th</a:t>
            </a:r>
            <a:r>
              <a:rPr lang="en-US" b="0" i="0" dirty="0">
                <a:solidFill>
                  <a:srgbClr val="333333"/>
                </a:solidFill>
                <a:effectLst/>
                <a:latin typeface="Lato" panose="020F0502020204030203" pitchFamily="34" charset="0"/>
              </a:rPr>
              <a:t> prediction intervals, based on a normal distribution. </a:t>
            </a:r>
          </a:p>
          <a:p>
            <a:endParaRPr lang="en-US" b="0" i="0" dirty="0">
              <a:solidFill>
                <a:srgbClr val="333333"/>
              </a:solidFill>
              <a:effectLst/>
              <a:latin typeface="Lato" panose="020F0502020204030203" pitchFamily="34" charset="0"/>
            </a:endParaRPr>
          </a:p>
          <a:p>
            <a:r>
              <a:rPr lang="en-US" b="0" i="0" dirty="0">
                <a:solidFill>
                  <a:srgbClr val="333333"/>
                </a:solidFill>
                <a:effectLst/>
                <a:latin typeface="Lato" panose="020F0502020204030203" pitchFamily="34" charset="0"/>
              </a:rPr>
              <a:t>For example, in April of 2022, there’s a 95% probability that the number of originations by the thousands will be at 1,272 or more; however, there’s a 95% probability that the number of originations by the thousands will be 2,303 or less.</a:t>
            </a:r>
            <a:endParaRPr lang="en-US" dirty="0"/>
          </a:p>
        </p:txBody>
      </p:sp>
      <p:sp>
        <p:nvSpPr>
          <p:cNvPr id="4" name="Slide Number Placeholder 3"/>
          <p:cNvSpPr>
            <a:spLocks noGrp="1"/>
          </p:cNvSpPr>
          <p:nvPr>
            <p:ph type="sldNum" sz="quarter" idx="5"/>
          </p:nvPr>
        </p:nvSpPr>
        <p:spPr/>
        <p:txBody>
          <a:bodyPr/>
          <a:lstStyle/>
          <a:p>
            <a:fld id="{3F0A81BF-DF2D-462E-BF11-9C6C3EA547FB}" type="slidenum">
              <a:rPr lang="en-US" smtClean="0"/>
              <a:t>11</a:t>
            </a:fld>
            <a:endParaRPr lang="en-US"/>
          </a:p>
        </p:txBody>
      </p:sp>
    </p:spTree>
    <p:extLst>
      <p:ext uri="{BB962C8B-B14F-4D97-AF65-F5344CB8AC3E}">
        <p14:creationId xmlns:p14="http://schemas.microsoft.com/office/powerpoint/2010/main" val="296455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 are challenges to any project, particularly when in an effort to predict an event. </a:t>
            </a:r>
          </a:p>
          <a:p>
            <a:endParaRPr lang="en-US" dirty="0"/>
          </a:p>
          <a:p>
            <a:r>
              <a:rPr lang="en-US" dirty="0"/>
              <a:t>In this case, we are barely on the back end of a global pandemic that completely changed the trajectory of nearly every industry in the world, and mortgages were no exception. </a:t>
            </a:r>
          </a:p>
          <a:p>
            <a:endParaRPr lang="en-US" dirty="0"/>
          </a:p>
          <a:p>
            <a:r>
              <a:rPr lang="en-US" dirty="0"/>
              <a:t>While there was a similar past event to draw parallels with in 1921, the data from the last global pandemic is rare, if nonexistent, so including it in the models was not possible.</a:t>
            </a:r>
          </a:p>
          <a:p>
            <a:endParaRPr lang="en-US" dirty="0"/>
          </a:p>
          <a:p>
            <a:r>
              <a:rPr lang="en-US" dirty="0"/>
              <a:t>Also, in the real estate markets, every geographic area will have its own “micro-market” and while national averages and trends can be identified and predicted - as with our models here – if a specific market needs evaluation, new data and models would need to be studied.</a:t>
            </a:r>
          </a:p>
          <a:p>
            <a:endParaRPr lang="en-US" dirty="0"/>
          </a:p>
          <a:p>
            <a:r>
              <a:rPr lang="en-US" dirty="0"/>
              <a:t>Lastly, much with other large industries, many </a:t>
            </a:r>
            <a:r>
              <a:rPr lang="en-US" dirty="0" err="1"/>
              <a:t>many</a:t>
            </a:r>
            <a:r>
              <a:rPr lang="en-US" dirty="0"/>
              <a:t> </a:t>
            </a:r>
            <a:r>
              <a:rPr lang="en-US" dirty="0" err="1"/>
              <a:t>MANY</a:t>
            </a:r>
            <a:r>
              <a:rPr lang="en-US" dirty="0"/>
              <a:t> factors can affect the mortgage industry – inflation, government regulations, global crises, local demographics, available inventory, etc. </a:t>
            </a:r>
          </a:p>
          <a:p>
            <a:endParaRPr lang="en-US" dirty="0"/>
          </a:p>
          <a:p>
            <a:r>
              <a:rPr lang="en-US" dirty="0"/>
              <a:t>Since it’s nearly impossible to take all things into consideration, there are certainly contributing influences that were not factored into this project.</a:t>
            </a:r>
          </a:p>
        </p:txBody>
      </p:sp>
      <p:sp>
        <p:nvSpPr>
          <p:cNvPr id="4" name="Slide Number Placeholder 3"/>
          <p:cNvSpPr>
            <a:spLocks noGrp="1"/>
          </p:cNvSpPr>
          <p:nvPr>
            <p:ph type="sldNum" sz="quarter" idx="5"/>
          </p:nvPr>
        </p:nvSpPr>
        <p:spPr/>
        <p:txBody>
          <a:bodyPr/>
          <a:lstStyle/>
          <a:p>
            <a:fld id="{3F0A81BF-DF2D-462E-BF11-9C6C3EA547FB}" type="slidenum">
              <a:rPr lang="en-US" smtClean="0"/>
              <a:t>12</a:t>
            </a:fld>
            <a:endParaRPr lang="en-US"/>
          </a:p>
        </p:txBody>
      </p:sp>
    </p:spTree>
    <p:extLst>
      <p:ext uri="{BB962C8B-B14F-4D97-AF65-F5344CB8AC3E}">
        <p14:creationId xmlns:p14="http://schemas.microsoft.com/office/powerpoint/2010/main" val="2614241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models I created with the information provided, I’ve concluded that:</a:t>
            </a:r>
          </a:p>
          <a:p>
            <a:endParaRPr lang="en-US" dirty="0"/>
          </a:p>
          <a:p>
            <a:r>
              <a:rPr lang="en-US" dirty="0"/>
              <a:t>- If the average interest rates stay constant, the number of originations will continue to rise and mortgage companies should prepare as needed, whether it’s additional marketing, increased budget for overtime or new employees, or even just adjusting their business investments to match an influx of revenue.</a:t>
            </a:r>
          </a:p>
          <a:p>
            <a:endParaRPr lang="en-US" dirty="0"/>
          </a:p>
          <a:p>
            <a:r>
              <a:rPr lang="en-US" dirty="0"/>
              <a:t>- However, if the current severe inflation rates cause average interest rates to increase, the number of originations per month will begin to decrease. This indicates lower revenue streams, and preparations for this may entail hiring freezes, lower raises and bonuses, and additional hedging strategies for mortgage companies.</a:t>
            </a:r>
          </a:p>
          <a:p>
            <a:endParaRPr lang="en-US" dirty="0"/>
          </a:p>
        </p:txBody>
      </p:sp>
      <p:sp>
        <p:nvSpPr>
          <p:cNvPr id="4" name="Slide Number Placeholder 3"/>
          <p:cNvSpPr>
            <a:spLocks noGrp="1"/>
          </p:cNvSpPr>
          <p:nvPr>
            <p:ph type="sldNum" sz="quarter" idx="5"/>
          </p:nvPr>
        </p:nvSpPr>
        <p:spPr/>
        <p:txBody>
          <a:bodyPr/>
          <a:lstStyle/>
          <a:p>
            <a:fld id="{3F0A81BF-DF2D-462E-BF11-9C6C3EA547FB}" type="slidenum">
              <a:rPr lang="en-US" smtClean="0"/>
              <a:t>13</a:t>
            </a:fld>
            <a:endParaRPr lang="en-US"/>
          </a:p>
        </p:txBody>
      </p:sp>
    </p:spTree>
    <p:extLst>
      <p:ext uri="{BB962C8B-B14F-4D97-AF65-F5344CB8AC3E}">
        <p14:creationId xmlns:p14="http://schemas.microsoft.com/office/powerpoint/2010/main" val="1520218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future steps for mortgage companies will require monitoring the inflation rates and subsequent interest rates that will be affected.</a:t>
            </a:r>
          </a:p>
          <a:p>
            <a:endParaRPr lang="en-US" dirty="0"/>
          </a:p>
          <a:p>
            <a:r>
              <a:rPr lang="en-US" dirty="0"/>
              <a:t>The models and the predictions from them will need to be updated accordingly as new data becomes available. </a:t>
            </a:r>
          </a:p>
          <a:p>
            <a:endParaRPr lang="en-US" dirty="0"/>
          </a:p>
          <a:p>
            <a:r>
              <a:rPr lang="en-US" dirty="0"/>
              <a:t>As we saw with the various models, the most up to date information will be the most useful in predicting next steps in an ever-changing industry.</a:t>
            </a:r>
          </a:p>
        </p:txBody>
      </p:sp>
      <p:sp>
        <p:nvSpPr>
          <p:cNvPr id="4" name="Slide Number Placeholder 3"/>
          <p:cNvSpPr>
            <a:spLocks noGrp="1"/>
          </p:cNvSpPr>
          <p:nvPr>
            <p:ph type="sldNum" sz="quarter" idx="5"/>
          </p:nvPr>
        </p:nvSpPr>
        <p:spPr/>
        <p:txBody>
          <a:bodyPr/>
          <a:lstStyle/>
          <a:p>
            <a:fld id="{3F0A81BF-DF2D-462E-BF11-9C6C3EA547FB}" type="slidenum">
              <a:rPr lang="en-US" smtClean="0"/>
              <a:t>14</a:t>
            </a:fld>
            <a:endParaRPr lang="en-US"/>
          </a:p>
        </p:txBody>
      </p:sp>
    </p:spTree>
    <p:extLst>
      <p:ext uri="{BB962C8B-B14F-4D97-AF65-F5344CB8AC3E}">
        <p14:creationId xmlns:p14="http://schemas.microsoft.com/office/powerpoint/2010/main" val="6952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Thank you for listening to my presentation, I hope you have learned something and feel prepared for the next months to come in the mortgage industry.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Have a great day!</a:t>
            </a:r>
          </a:p>
        </p:txBody>
      </p:sp>
      <p:sp>
        <p:nvSpPr>
          <p:cNvPr id="4" name="Slide Number Placeholder 3"/>
          <p:cNvSpPr>
            <a:spLocks noGrp="1"/>
          </p:cNvSpPr>
          <p:nvPr>
            <p:ph type="sldNum" sz="quarter" idx="5"/>
          </p:nvPr>
        </p:nvSpPr>
        <p:spPr/>
        <p:txBody>
          <a:bodyPr/>
          <a:lstStyle/>
          <a:p>
            <a:fld id="{3F0A81BF-DF2D-462E-BF11-9C6C3EA547FB}" type="slidenum">
              <a:rPr lang="en-US" smtClean="0"/>
              <a:t>15</a:t>
            </a:fld>
            <a:endParaRPr lang="en-US"/>
          </a:p>
        </p:txBody>
      </p:sp>
    </p:spTree>
    <p:extLst>
      <p:ext uri="{BB962C8B-B14F-4D97-AF65-F5344CB8AC3E}">
        <p14:creationId xmlns:p14="http://schemas.microsoft.com/office/powerpoint/2010/main" val="2989934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My project aims to answer this question by examining the number of originations predicted to be needed in the near future.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The plan for this project consisted of three main parts: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Exploratory Data Analysis, or EDA to clean and explore the data and understand what I’m looking at; Get an idea of how this data can be used to solve our business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Feature Selection, a term that can be used to describe any methods used to narrow down and select the specific features to be used in modeling. In my case, I focused on calculating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And Model Implementation. Once the data has been cleaned up, filtered through and narrowed down, I can implement predictive models to calculate the trend of originations.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mn-lt"/>
              <a:cs typeface="+mn-lt"/>
            </a:endParaRPr>
          </a:p>
        </p:txBody>
      </p:sp>
      <p:sp>
        <p:nvSpPr>
          <p:cNvPr id="4" name="Slide Number Placeholder 3"/>
          <p:cNvSpPr>
            <a:spLocks noGrp="1"/>
          </p:cNvSpPr>
          <p:nvPr>
            <p:ph type="sldNum" sz="quarter" idx="5"/>
          </p:nvPr>
        </p:nvSpPr>
        <p:spPr/>
        <p:txBody>
          <a:bodyPr/>
          <a:lstStyle/>
          <a:p>
            <a:fld id="{3F0A81BF-DF2D-462E-BF11-9C6C3EA547FB}" type="slidenum">
              <a:rPr lang="en-US" smtClean="0"/>
              <a:t>3</a:t>
            </a:fld>
            <a:endParaRPr lang="en-US"/>
          </a:p>
        </p:txBody>
      </p:sp>
    </p:spTree>
    <p:extLst>
      <p:ext uri="{BB962C8B-B14F-4D97-AF65-F5344CB8AC3E}">
        <p14:creationId xmlns:p14="http://schemas.microsoft.com/office/powerpoint/2010/main" val="284744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focused my work on two main datasets, with emphasis on the mortgage data.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was a residential listings database from realtor.com that I’ll call “state”.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consisted of realtor data from all 50 states as well as the District of Columbia and the Marshall Islands.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had 40 features to begin with that described </a:t>
            </a:r>
            <a:r>
              <a:rPr lang="en-US" sz="1200" dirty="0">
                <a:solidFill>
                  <a:schemeClr val="bg1"/>
                </a:solidFill>
                <a:cs typeface="Calibri"/>
              </a:rPr>
              <a:t>Market trends and monthly statistics on active for-sale listings.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cs typeface="Calibri"/>
              </a:rPr>
              <a:t>This included median list price, average list price, luxury list price, median days on market, average days on market, total active listings, new listings, price increases, price reductions).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cs typeface="Calibri"/>
              </a:rPr>
              <a:t>The second was aggregate data from the National Mortgage Database which will be called “mortgage” or “mtg”.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cs typeface="Calibri"/>
              </a:rPr>
              <a:t>It is A nationally representative five percent sample of residential mortgages in the United States.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cs typeface="Calibri"/>
              </a:rPr>
              <a:t>Publication of aggregate data from NMDB is a step toward implementing the statutory requirements of section 1324(c) of the Federal Housing Enterprises Financial Safety and Soundness Act of 1992, as amended by the Housing and Economic Recovery Act of 2008. The statute requires FHFA to conduct a monthly mortgage market survey to collect data on the characteristics of individual mortgages, both Enterprise and non-Enterprise, and to make the data available to the public while protecting the privacy of the borrowers. This had even more features with 55, including number of originations, % of which were refinances or home purchases, mortgage terms, borrowers’ credit scores, loan to value percentages, and even borrower demographics like race, age, and gender.</a:t>
            </a:r>
          </a:p>
          <a:p>
            <a:endParaRPr lang="en-US" dirty="0"/>
          </a:p>
        </p:txBody>
      </p:sp>
      <p:sp>
        <p:nvSpPr>
          <p:cNvPr id="4" name="Slide Number Placeholder 3"/>
          <p:cNvSpPr>
            <a:spLocks noGrp="1"/>
          </p:cNvSpPr>
          <p:nvPr>
            <p:ph type="sldNum" sz="quarter" idx="5"/>
          </p:nvPr>
        </p:nvSpPr>
        <p:spPr/>
        <p:txBody>
          <a:bodyPr/>
          <a:lstStyle/>
          <a:p>
            <a:fld id="{3F0A81BF-DF2D-462E-BF11-9C6C3EA547FB}" type="slidenum">
              <a:rPr lang="en-US" smtClean="0"/>
              <a:t>4</a:t>
            </a:fld>
            <a:endParaRPr lang="en-US"/>
          </a:p>
        </p:txBody>
      </p:sp>
    </p:spTree>
    <p:extLst>
      <p:ext uri="{BB962C8B-B14F-4D97-AF65-F5344CB8AC3E}">
        <p14:creationId xmlns:p14="http://schemas.microsoft.com/office/powerpoint/2010/main" val="339635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looked at some basic statistics from the data sets.</a:t>
            </a:r>
          </a:p>
          <a:p>
            <a:endParaRPr lang="en-US" dirty="0"/>
          </a:p>
          <a:p>
            <a:r>
              <a:rPr lang="en-US" dirty="0"/>
              <a:t>For the state dataset, it spanned July 2016 to November 2021 and the average listing price during that time was $498,618, the median listing price was $313,875 and the median days that a house spent on the market was 69.3. The top state (most mentioned) was Texas and the top year was 2019.</a:t>
            </a:r>
          </a:p>
          <a:p>
            <a:endParaRPr lang="en-US" dirty="0"/>
          </a:p>
          <a:p>
            <a:r>
              <a:rPr lang="en-US" dirty="0"/>
              <a:t>The mortgage dataset spanned January 1998 through March 2021, and the average originations per month was 823,000, the average loan amount was $203,600, the average purchase price was $289,500, the average interest rate was 5.45%, The average percentage of home purchase originations that were for first time homebuyers was 22.5%, the Average percentage of loans with one borrower that was male was 28.28 percent and while the average percentage of loans with one borrower that was female was 20.13.</a:t>
            </a:r>
          </a:p>
        </p:txBody>
      </p:sp>
      <p:sp>
        <p:nvSpPr>
          <p:cNvPr id="4" name="Slide Number Placeholder 3"/>
          <p:cNvSpPr>
            <a:spLocks noGrp="1"/>
          </p:cNvSpPr>
          <p:nvPr>
            <p:ph type="sldNum" sz="quarter" idx="5"/>
          </p:nvPr>
        </p:nvSpPr>
        <p:spPr/>
        <p:txBody>
          <a:bodyPr/>
          <a:lstStyle/>
          <a:p>
            <a:fld id="{3F0A81BF-DF2D-462E-BF11-9C6C3EA547FB}" type="slidenum">
              <a:rPr lang="en-US" smtClean="0"/>
              <a:t>5</a:t>
            </a:fld>
            <a:endParaRPr lang="en-US"/>
          </a:p>
        </p:txBody>
      </p:sp>
    </p:spTree>
    <p:extLst>
      <p:ext uri="{BB962C8B-B14F-4D97-AF65-F5344CB8AC3E}">
        <p14:creationId xmlns:p14="http://schemas.microsoft.com/office/powerpoint/2010/main" val="793244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of EDA, leading into feature selection, was creating some visualizations to see how the features worked in sync - or didn’t. Here we have a couple of the more interesting charts – </a:t>
            </a:r>
          </a:p>
          <a:p>
            <a:endParaRPr lang="en-US" dirty="0"/>
          </a:p>
          <a:p>
            <a:r>
              <a:rPr lang="en-US" dirty="0"/>
              <a:t>The first is the percentage of borrowers by age and we can see that from 2008 to 2012, there was a noticeable increase in the average amount of borrowers at least 65 years old. </a:t>
            </a:r>
          </a:p>
          <a:p>
            <a:endParaRPr lang="en-US" dirty="0"/>
          </a:p>
          <a:p>
            <a:r>
              <a:rPr lang="en-US" dirty="0"/>
              <a:t>However, the percentage of borrowers in the 35 to 44 age range has steadily decreased since 1998.</a:t>
            </a:r>
          </a:p>
          <a:p>
            <a:endParaRPr lang="en-US" dirty="0"/>
          </a:p>
          <a:p>
            <a:r>
              <a:rPr lang="en-US" dirty="0"/>
              <a:t>The second chart has a dual axis showing the trends of the average interest rates against the average loan amounts. It’s an interesting visualization of what we might have guessed from experience – </a:t>
            </a:r>
          </a:p>
          <a:p>
            <a:endParaRPr lang="en-US" dirty="0"/>
          </a:p>
          <a:p>
            <a:r>
              <a:rPr lang="en-US" dirty="0"/>
              <a:t>The interest rates have trended down since 1998, hitting the lowest of lows in 2021, while the average loan amount has done just the opposite – risen higher than ever. </a:t>
            </a:r>
          </a:p>
          <a:p>
            <a:endParaRPr lang="en-US" dirty="0"/>
          </a:p>
          <a:p>
            <a:r>
              <a:rPr lang="en-US" dirty="0"/>
              <a:t>This points to a high negative correlation and that these two will be good features for selection.</a:t>
            </a:r>
          </a:p>
        </p:txBody>
      </p:sp>
      <p:sp>
        <p:nvSpPr>
          <p:cNvPr id="4" name="Slide Number Placeholder 3"/>
          <p:cNvSpPr>
            <a:spLocks noGrp="1"/>
          </p:cNvSpPr>
          <p:nvPr>
            <p:ph type="sldNum" sz="quarter" idx="5"/>
          </p:nvPr>
        </p:nvSpPr>
        <p:spPr/>
        <p:txBody>
          <a:bodyPr/>
          <a:lstStyle/>
          <a:p>
            <a:fld id="{3F0A81BF-DF2D-462E-BF11-9C6C3EA547FB}" type="slidenum">
              <a:rPr lang="en-US" smtClean="0"/>
              <a:t>6</a:t>
            </a:fld>
            <a:endParaRPr lang="en-US"/>
          </a:p>
        </p:txBody>
      </p:sp>
    </p:spTree>
    <p:extLst>
      <p:ext uri="{BB962C8B-B14F-4D97-AF65-F5344CB8AC3E}">
        <p14:creationId xmlns:p14="http://schemas.microsoft.com/office/powerpoint/2010/main" val="3956066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calculated correlations across multiple features and using that information, I narrowed down those data points and created this matrix of correlation.</a:t>
            </a:r>
          </a:p>
          <a:p>
            <a:endParaRPr lang="en-US" dirty="0"/>
          </a:p>
          <a:p>
            <a:r>
              <a:rPr lang="en-US" dirty="0"/>
              <a:t>This provides insight into the data that we may have missed in the raw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see there are relationships with very high positive correlation denoted by the deep red color, such as </a:t>
            </a:r>
            <a:r>
              <a:rPr lang="en-US" sz="1200" b="0" dirty="0">
                <a:cs typeface="Calibri"/>
              </a:rPr>
              <a:t>Back-End Debt-to-Income Ratio – Average DTI </a:t>
            </a:r>
            <a:r>
              <a:rPr lang="en-US" sz="1050" b="0" dirty="0">
                <a:solidFill>
                  <a:srgbClr val="C00000"/>
                </a:solidFill>
                <a:cs typeface="Calibri"/>
              </a:rPr>
              <a:t>and </a:t>
            </a:r>
            <a:r>
              <a:rPr lang="en-US" sz="1200" b="0" dirty="0">
                <a:cs typeface="Calibri"/>
              </a:rPr>
              <a:t>Average Contract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cs typeface="Calibri"/>
              </a:rPr>
              <a:t>Likewise the dark blue color indicates a high negative correlation, like with the </a:t>
            </a:r>
            <a:r>
              <a:rPr lang="en-US" sz="1200" b="0" dirty="0">
                <a:ea typeface="+mn-lt"/>
                <a:cs typeface="+mn-lt"/>
              </a:rPr>
              <a:t>Average Contract Rate </a:t>
            </a:r>
            <a:r>
              <a:rPr lang="en-US" sz="1000" b="0" dirty="0">
                <a:solidFill>
                  <a:srgbClr val="0070C0"/>
                </a:solidFill>
                <a:ea typeface="+mn-lt"/>
                <a:cs typeface="+mn-lt"/>
              </a:rPr>
              <a:t>and </a:t>
            </a:r>
            <a:r>
              <a:rPr lang="en-US" sz="1200" b="0" dirty="0">
                <a:ea typeface="+mn-lt"/>
                <a:cs typeface="+mn-lt"/>
              </a:rPr>
              <a:t>All Borrowers Credit Score – Average Credit Score.</a:t>
            </a:r>
            <a:endParaRPr lang="en-US" b="0" dirty="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cs typeface="Calibri"/>
            </a:endParaRPr>
          </a:p>
          <a:p>
            <a:endParaRPr lang="en-US" dirty="0"/>
          </a:p>
        </p:txBody>
      </p:sp>
      <p:sp>
        <p:nvSpPr>
          <p:cNvPr id="4" name="Slide Number Placeholder 3"/>
          <p:cNvSpPr>
            <a:spLocks noGrp="1"/>
          </p:cNvSpPr>
          <p:nvPr>
            <p:ph type="sldNum" sz="quarter" idx="5"/>
          </p:nvPr>
        </p:nvSpPr>
        <p:spPr/>
        <p:txBody>
          <a:bodyPr/>
          <a:lstStyle/>
          <a:p>
            <a:fld id="{3F0A81BF-DF2D-462E-BF11-9C6C3EA547FB}" type="slidenum">
              <a:rPr lang="en-US" smtClean="0"/>
              <a:t>7</a:t>
            </a:fld>
            <a:endParaRPr lang="en-US"/>
          </a:p>
        </p:txBody>
      </p:sp>
    </p:spTree>
    <p:extLst>
      <p:ext uri="{BB962C8B-B14F-4D97-AF65-F5344CB8AC3E}">
        <p14:creationId xmlns:p14="http://schemas.microsoft.com/office/powerpoint/2010/main" val="883254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segue from the feature selection to the model implementation step, I created a few simple linear regression models with various features that I wanted to know more about.</a:t>
            </a:r>
          </a:p>
          <a:p>
            <a:endParaRPr lang="en-US" dirty="0"/>
          </a:p>
          <a:p>
            <a:r>
              <a:rPr lang="en-US" dirty="0"/>
              <a:t>The first model was to see the percentage of Home Purchase Originations being from First Time Homebuyers as predicted by the Average age of all borrowers on the mortgage. </a:t>
            </a:r>
          </a:p>
          <a:p>
            <a:endParaRPr lang="en-US" dirty="0"/>
          </a:p>
          <a:p>
            <a:r>
              <a:rPr lang="en-US" dirty="0"/>
              <a:t>With the model fitted, we found that as the average borrower age increases by 1 year, the percentages of Home Purchase Originations being from First Time Homebuyers goes down 1.987 points. </a:t>
            </a:r>
          </a:p>
          <a:p>
            <a:endParaRPr lang="en-US" dirty="0"/>
          </a:p>
          <a:p>
            <a:r>
              <a:rPr lang="en-US" dirty="0"/>
              <a:t>Considering people tend to buy their first houses earlier in life, this follows what we would expect.</a:t>
            </a:r>
          </a:p>
          <a:p>
            <a:endParaRPr lang="en-US" dirty="0"/>
          </a:p>
          <a:p>
            <a:r>
              <a:rPr lang="en-US" dirty="0"/>
              <a:t>The second model was to see the percentage of mortgage Originations being from any kind of Refinancing as predicted by the Average Contract Rate of the loan, i.e. average interest rate. </a:t>
            </a:r>
          </a:p>
          <a:p>
            <a:endParaRPr lang="en-US" dirty="0"/>
          </a:p>
          <a:p>
            <a:r>
              <a:rPr lang="en-US" dirty="0"/>
              <a:t>When we fit the model, we see that for each point that the Average Contract Rate goes up, the percentage of mortgage Originations being from any kind of Refinancing goes down 2.477 points. </a:t>
            </a:r>
          </a:p>
          <a:p>
            <a:endParaRPr lang="en-US" dirty="0"/>
          </a:p>
          <a:p>
            <a:r>
              <a:rPr lang="en-US" dirty="0"/>
              <a:t>Since a typical reason for refinancing is to take advantage of lower interest rates, this also tracks with our expectations.</a:t>
            </a:r>
          </a:p>
        </p:txBody>
      </p:sp>
      <p:sp>
        <p:nvSpPr>
          <p:cNvPr id="4" name="Slide Number Placeholder 3"/>
          <p:cNvSpPr>
            <a:spLocks noGrp="1"/>
          </p:cNvSpPr>
          <p:nvPr>
            <p:ph type="sldNum" sz="quarter" idx="5"/>
          </p:nvPr>
        </p:nvSpPr>
        <p:spPr/>
        <p:txBody>
          <a:bodyPr/>
          <a:lstStyle/>
          <a:p>
            <a:fld id="{3F0A81BF-DF2D-462E-BF11-9C6C3EA547FB}" type="slidenum">
              <a:rPr lang="en-US" smtClean="0"/>
              <a:t>8</a:t>
            </a:fld>
            <a:endParaRPr lang="en-US"/>
          </a:p>
        </p:txBody>
      </p:sp>
    </p:spTree>
    <p:extLst>
      <p:ext uri="{BB962C8B-B14F-4D97-AF65-F5344CB8AC3E}">
        <p14:creationId xmlns:p14="http://schemas.microsoft.com/office/powerpoint/2010/main" val="3659165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created a model to see the Number of Originations by the 1000s as predicted by the Average Contract Rate, or average interest rate. This provided surprising results. </a:t>
            </a:r>
          </a:p>
          <a:p>
            <a:endParaRPr lang="en-US" dirty="0"/>
          </a:p>
          <a:p>
            <a:r>
              <a:rPr lang="en-US" dirty="0"/>
              <a:t>When the model was fitted, we saw that as the average contract rate increased by 1 point, the number of Originations by the 1000s increased by 40.89 points!</a:t>
            </a:r>
          </a:p>
          <a:p>
            <a:endParaRPr lang="en-US" dirty="0"/>
          </a:p>
          <a:p>
            <a:r>
              <a:rPr lang="en-US" dirty="0"/>
              <a:t>Considering most people tend to avoid new mortgages when interest rates are high, this was an unexpected result.</a:t>
            </a:r>
          </a:p>
          <a:p>
            <a:endParaRPr lang="en-US" dirty="0"/>
          </a:p>
          <a:p>
            <a:r>
              <a:rPr lang="en-US" dirty="0"/>
              <a:t>I then plotted this model and found something interesting – the points on the graph created two distinct clusters – one above the Average Contract Rate of 5.5% and one below. </a:t>
            </a:r>
          </a:p>
        </p:txBody>
      </p:sp>
      <p:sp>
        <p:nvSpPr>
          <p:cNvPr id="4" name="Slide Number Placeholder 3"/>
          <p:cNvSpPr>
            <a:spLocks noGrp="1"/>
          </p:cNvSpPr>
          <p:nvPr>
            <p:ph type="sldNum" sz="quarter" idx="5"/>
          </p:nvPr>
        </p:nvSpPr>
        <p:spPr/>
        <p:txBody>
          <a:bodyPr/>
          <a:lstStyle/>
          <a:p>
            <a:fld id="{3F0A81BF-DF2D-462E-BF11-9C6C3EA547FB}" type="slidenum">
              <a:rPr lang="en-US" smtClean="0"/>
              <a:t>9</a:t>
            </a:fld>
            <a:endParaRPr lang="en-US"/>
          </a:p>
        </p:txBody>
      </p:sp>
    </p:spTree>
    <p:extLst>
      <p:ext uri="{BB962C8B-B14F-4D97-AF65-F5344CB8AC3E}">
        <p14:creationId xmlns:p14="http://schemas.microsoft.com/office/powerpoint/2010/main" val="3914407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1568C1-F813-4DEE-A99F-C46A61A9E39C}"/>
              </a:ext>
            </a:extLst>
          </p:cNvPr>
          <p:cNvSpPr>
            <a:spLocks noGrp="1"/>
          </p:cNvSpPr>
          <p:nvPr>
            <p:ph type="body" idx="1"/>
          </p:nvPr>
        </p:nvSpPr>
        <p:spPr/>
        <p:txBody>
          <a:bodyPr/>
          <a:lstStyle/>
          <a:p>
            <a:r>
              <a:rPr lang="en-US" dirty="0"/>
              <a:t>Using this information, I split the data into two groups – one with interest rates greater than 5.5% and one with interest rates lower than 5.5% and re-ran the models. </a:t>
            </a:r>
          </a:p>
          <a:p>
            <a:endParaRPr lang="en-US" dirty="0"/>
          </a:p>
          <a:p>
            <a:r>
              <a:rPr lang="en-US" dirty="0"/>
              <a:t>Once plotted, these tell a much different story.</a:t>
            </a:r>
          </a:p>
          <a:p>
            <a:endParaRPr lang="en-US" dirty="0"/>
          </a:p>
          <a:p>
            <a:r>
              <a:rPr lang="en-US" dirty="0"/>
              <a:t>We see in both models that as interest rates decrease, the number of originations by the thousands INCREASES.</a:t>
            </a:r>
          </a:p>
          <a:p>
            <a:endParaRPr lang="en-US" dirty="0"/>
          </a:p>
          <a:p>
            <a:r>
              <a:rPr lang="en-US" dirty="0"/>
              <a:t>When we look back at the previous chart between the Average Interest Rate and Average Loan Amount, we see that the two lines cross at almost the exact point of 5.5% interest rate, and we can see that this occurred in 2009.</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03/03/2022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03/03/2022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03/03/2022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03/03/2022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03/03/2022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03/03/2022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03/03/2022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03/03/2022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03/03/2022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03/03/2022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03/03/2022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03/03/2022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1.jpeg"/><Relationship Id="rId4" Type="http://schemas.openxmlformats.org/officeDocument/2006/relationships/notesSlide" Target="../notesSlides/notesSlide9.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sv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4.xml"/><Relationship Id="rId9"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hyperlink" Target="https://www.fhfa.gov/DataTools/Downloads/Pages/National-Mortgage-Database-Aggregate-Data.aspx"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realtor.com/research/data/" TargetMode="External"/><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8.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jpe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7.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jpeg"/><Relationship Id="rId4" Type="http://schemas.openxmlformats.org/officeDocument/2006/relationships/notesSlide" Target="../notesSlides/notesSlide8.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BGRectangle">
            <a:extLst>
              <a:ext uri="{FF2B5EF4-FFF2-40B4-BE49-F238E27FC236}">
                <a16:creationId xmlns:a16="http://schemas.microsoft.com/office/drawing/2014/main" id="{89C1B8B3-9FDD-4D8C-9C4D-2FD7CFA2F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2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runge Background Free Stock Photo - Public Domain Pictures">
            <a:extLst>
              <a:ext uri="{FF2B5EF4-FFF2-40B4-BE49-F238E27FC236}">
                <a16:creationId xmlns:a16="http://schemas.microsoft.com/office/drawing/2014/main" id="{1BD946F3-B56D-4DEC-BC40-B8CD39E913EA}"/>
              </a:ext>
            </a:extLst>
          </p:cNvPr>
          <p:cNvPicPr>
            <a:picLocks noChangeAspect="1"/>
          </p:cNvPicPr>
          <p:nvPr/>
        </p:nvPicPr>
        <p:blipFill rotWithShape="1">
          <a:blip r:embed="rId2">
            <a:alphaModFix amt="50000"/>
          </a:blip>
          <a:srcRect t="8524" b="7207"/>
          <a:stretch/>
        </p:blipFill>
        <p:spPr>
          <a:xfrm>
            <a:off x="20" y="1"/>
            <a:ext cx="12191980" cy="6857999"/>
          </a:xfrm>
          <a:prstGeom prst="rect">
            <a:avLst/>
          </a:prstGeom>
        </p:spPr>
      </p:pic>
      <p:sp>
        <p:nvSpPr>
          <p:cNvPr id="2" name="Title 1"/>
          <p:cNvSpPr>
            <a:spLocks noGrp="1"/>
          </p:cNvSpPr>
          <p:nvPr>
            <p:ph type="ctrTitle"/>
          </p:nvPr>
        </p:nvSpPr>
        <p:spPr>
          <a:xfrm>
            <a:off x="907480" y="1200152"/>
            <a:ext cx="6897171" cy="4457696"/>
          </a:xfrm>
        </p:spPr>
        <p:txBody>
          <a:bodyPr anchor="ctr">
            <a:normAutofit/>
          </a:bodyPr>
          <a:lstStyle/>
          <a:p>
            <a:pPr algn="r"/>
            <a:r>
              <a:rPr lang="en-US" sz="8000" dirty="0">
                <a:solidFill>
                  <a:srgbClr val="FFFFFF"/>
                </a:solidFill>
                <a:latin typeface="Book Antiqua"/>
                <a:cs typeface="Calibri Light"/>
              </a:rPr>
              <a:t>Mortgage Analysis</a:t>
            </a:r>
            <a:endParaRPr lang="en-US" sz="8000" dirty="0">
              <a:solidFill>
                <a:srgbClr val="FFFFFF"/>
              </a:solidFill>
              <a:latin typeface="Book Antiqua"/>
            </a:endParaRPr>
          </a:p>
        </p:txBody>
      </p:sp>
      <p:sp>
        <p:nvSpPr>
          <p:cNvPr id="3" name="Subtitle 2"/>
          <p:cNvSpPr>
            <a:spLocks noGrp="1"/>
          </p:cNvSpPr>
          <p:nvPr>
            <p:ph type="subTitle" idx="1"/>
          </p:nvPr>
        </p:nvSpPr>
        <p:spPr>
          <a:xfrm>
            <a:off x="8525502" y="1200152"/>
            <a:ext cx="2816535" cy="4457696"/>
          </a:xfrm>
        </p:spPr>
        <p:txBody>
          <a:bodyPr vert="horz" lIns="91440" tIns="45720" rIns="91440" bIns="45720" rtlCol="0" anchor="ctr">
            <a:normAutofit/>
          </a:bodyPr>
          <a:lstStyle/>
          <a:p>
            <a:pPr algn="l"/>
            <a:r>
              <a:rPr lang="en-US" sz="2800" dirty="0">
                <a:solidFill>
                  <a:srgbClr val="FFFFFF"/>
                </a:solidFill>
                <a:latin typeface="Book Antiqua"/>
                <a:cs typeface="Calibri"/>
              </a:rPr>
              <a:t>By Kimberly Summerville</a:t>
            </a:r>
            <a:endParaRPr lang="en-US" sz="2800" dirty="0">
              <a:solidFill>
                <a:srgbClr val="FFFFFF"/>
              </a:solidFill>
              <a:latin typeface="Book Antiqua"/>
            </a:endParaRPr>
          </a:p>
        </p:txBody>
      </p:sp>
      <p:sp>
        <p:nvSpPr>
          <p:cNvPr id="32" name="!!Line">
            <a:extLst>
              <a:ext uri="{FF2B5EF4-FFF2-40B4-BE49-F238E27FC236}">
                <a16:creationId xmlns:a16="http://schemas.microsoft.com/office/drawing/2014/main" id="{93A9CEA1-EFF3-40F6-AB36-E232925E7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4632" y="2286000"/>
            <a:ext cx="27432"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unge Background Free Stock Photo - Public Domain Pictures">
            <a:extLst>
              <a:ext uri="{FF2B5EF4-FFF2-40B4-BE49-F238E27FC236}">
                <a16:creationId xmlns:a16="http://schemas.microsoft.com/office/drawing/2014/main" id="{84092FDE-870D-4EA3-9C21-1330C471ED23}"/>
              </a:ext>
            </a:extLst>
          </p:cNvPr>
          <p:cNvPicPr>
            <a:picLocks noChangeAspect="1"/>
          </p:cNvPicPr>
          <p:nvPr/>
        </p:nvPicPr>
        <p:blipFill rotWithShape="1">
          <a:blip r:embed="rId5">
            <a:alphaModFix amt="35000"/>
          </a:blip>
          <a:srcRect t="8524" b="7207"/>
          <a:stretch/>
        </p:blipFill>
        <p:spPr>
          <a:xfrm>
            <a:off x="20" y="7317"/>
            <a:ext cx="12191980" cy="6856718"/>
          </a:xfrm>
          <a:prstGeom prst="rect">
            <a:avLst/>
          </a:prstGeom>
        </p:spPr>
      </p:pic>
      <p:sp>
        <p:nvSpPr>
          <p:cNvPr id="2" name="TextBox 1">
            <a:extLst>
              <a:ext uri="{FF2B5EF4-FFF2-40B4-BE49-F238E27FC236}">
                <a16:creationId xmlns:a16="http://schemas.microsoft.com/office/drawing/2014/main" id="{2A3C24ED-E08C-4693-9207-BE4F9BE466F1}"/>
              </a:ext>
            </a:extLst>
          </p:cNvPr>
          <p:cNvSpPr txBox="1"/>
          <p:nvPr/>
        </p:nvSpPr>
        <p:spPr>
          <a:xfrm>
            <a:off x="925124" y="516362"/>
            <a:ext cx="10341751"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t>Originations Predictions – Linear Model</a:t>
            </a:r>
            <a:endParaRPr lang="en-US" sz="2800" b="1" dirty="0">
              <a:cs typeface="Calibri"/>
            </a:endParaRPr>
          </a:p>
          <a:p>
            <a:endParaRPr lang="en-US" dirty="0">
              <a:cs typeface="Calibri"/>
            </a:endParaRPr>
          </a:p>
        </p:txBody>
      </p:sp>
      <p:sp>
        <p:nvSpPr>
          <p:cNvPr id="5" name="Content Placeholder 4">
            <a:extLst>
              <a:ext uri="{FF2B5EF4-FFF2-40B4-BE49-F238E27FC236}">
                <a16:creationId xmlns:a16="http://schemas.microsoft.com/office/drawing/2014/main" id="{D4B6A733-1775-484D-ABA9-219936236A34}"/>
              </a:ext>
            </a:extLst>
          </p:cNvPr>
          <p:cNvSpPr>
            <a:spLocks noGrp="1"/>
          </p:cNvSpPr>
          <p:nvPr>
            <p:ph idx="1"/>
          </p:nvPr>
        </p:nvSpPr>
        <p:spPr>
          <a:xfrm>
            <a:off x="620110" y="5476210"/>
            <a:ext cx="11035862" cy="1028593"/>
          </a:xfrm>
        </p:spPr>
        <p:txBody>
          <a:bodyPr>
            <a:normAutofit/>
          </a:bodyPr>
          <a:lstStyle/>
          <a:p>
            <a:pPr marL="0" indent="0" algn="ctr">
              <a:buNone/>
            </a:pPr>
            <a:r>
              <a:rPr lang="en-US" sz="2200" dirty="0"/>
              <a:t>When the data is split into two groups with interest rates greater and less than 5.5%, we see a different trend emerge – a negative slope. This correlates with our prior chart at the intersection of the two data lines in the year 2009.</a:t>
            </a:r>
          </a:p>
        </p:txBody>
      </p:sp>
      <p:pic>
        <p:nvPicPr>
          <p:cNvPr id="8" name="Picture 7">
            <a:extLst>
              <a:ext uri="{FF2B5EF4-FFF2-40B4-BE49-F238E27FC236}">
                <a16:creationId xmlns:a16="http://schemas.microsoft.com/office/drawing/2014/main" id="{CFEB3885-6F1A-4D06-80B4-4C00E28C0E06}"/>
              </a:ext>
            </a:extLst>
          </p:cNvPr>
          <p:cNvPicPr>
            <a:picLocks noChangeAspect="1"/>
          </p:cNvPicPr>
          <p:nvPr/>
        </p:nvPicPr>
        <p:blipFill>
          <a:blip r:embed="rId6"/>
          <a:stretch>
            <a:fillRect/>
          </a:stretch>
        </p:blipFill>
        <p:spPr>
          <a:xfrm>
            <a:off x="1068196" y="1229304"/>
            <a:ext cx="4313103" cy="2613448"/>
          </a:xfrm>
          <a:prstGeom prst="rect">
            <a:avLst/>
          </a:prstGeom>
        </p:spPr>
      </p:pic>
      <p:pic>
        <p:nvPicPr>
          <p:cNvPr id="12" name="Picture 11">
            <a:extLst>
              <a:ext uri="{FF2B5EF4-FFF2-40B4-BE49-F238E27FC236}">
                <a16:creationId xmlns:a16="http://schemas.microsoft.com/office/drawing/2014/main" id="{6BD0EF6B-AF32-44F0-9C70-BB9807647860}"/>
              </a:ext>
            </a:extLst>
          </p:cNvPr>
          <p:cNvPicPr>
            <a:picLocks noChangeAspect="1"/>
          </p:cNvPicPr>
          <p:nvPr/>
        </p:nvPicPr>
        <p:blipFill>
          <a:blip r:embed="rId7"/>
          <a:stretch>
            <a:fillRect/>
          </a:stretch>
        </p:blipFill>
        <p:spPr>
          <a:xfrm>
            <a:off x="6810702" y="1224943"/>
            <a:ext cx="4313103" cy="2622171"/>
          </a:xfrm>
          <a:prstGeom prst="rect">
            <a:avLst/>
          </a:prstGeom>
        </p:spPr>
      </p:pic>
      <p:pic>
        <p:nvPicPr>
          <p:cNvPr id="17" name="Picture 5" descr="Chart, line chart&#10;&#10;Description automatically generated">
            <a:extLst>
              <a:ext uri="{FF2B5EF4-FFF2-40B4-BE49-F238E27FC236}">
                <a16:creationId xmlns:a16="http://schemas.microsoft.com/office/drawing/2014/main" id="{F4FD44EC-ED6A-4DF5-9F90-0CE35AC0C5DF}"/>
              </a:ext>
            </a:extLst>
          </p:cNvPr>
          <p:cNvPicPr>
            <a:picLocks noChangeAspect="1"/>
          </p:cNvPicPr>
          <p:nvPr/>
        </p:nvPicPr>
        <p:blipFill>
          <a:blip r:embed="rId8"/>
          <a:stretch>
            <a:fillRect/>
          </a:stretch>
        </p:blipFill>
        <p:spPr>
          <a:xfrm>
            <a:off x="4528671" y="3323935"/>
            <a:ext cx="3337540" cy="1799078"/>
          </a:xfrm>
          <a:prstGeom prst="rect">
            <a:avLst/>
          </a:prstGeom>
        </p:spPr>
      </p:pic>
      <p:sp>
        <p:nvSpPr>
          <p:cNvPr id="20" name="Arrow: Right 19">
            <a:extLst>
              <a:ext uri="{FF2B5EF4-FFF2-40B4-BE49-F238E27FC236}">
                <a16:creationId xmlns:a16="http://schemas.microsoft.com/office/drawing/2014/main" id="{CC821E18-7028-411E-9A0E-CC8EA94EDE01}"/>
              </a:ext>
            </a:extLst>
          </p:cNvPr>
          <p:cNvSpPr/>
          <p:nvPr/>
        </p:nvSpPr>
        <p:spPr>
          <a:xfrm rot="20676375">
            <a:off x="4283066" y="4346003"/>
            <a:ext cx="1765738" cy="19827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Slide 10">
            <a:hlinkClick r:id="" action="ppaction://media"/>
            <a:extLst>
              <a:ext uri="{FF2B5EF4-FFF2-40B4-BE49-F238E27FC236}">
                <a16:creationId xmlns:a16="http://schemas.microsoft.com/office/drawing/2014/main" id="{C8DF496B-346D-4ADD-89FC-982EBDFB78C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962075" y="510327"/>
            <a:ext cx="609600" cy="609600"/>
          </a:xfrm>
          <a:prstGeom prst="rect">
            <a:avLst/>
          </a:prstGeom>
        </p:spPr>
      </p:pic>
    </p:spTree>
    <p:extLst>
      <p:ext uri="{BB962C8B-B14F-4D97-AF65-F5344CB8AC3E}">
        <p14:creationId xmlns:p14="http://schemas.microsoft.com/office/powerpoint/2010/main" val="4197692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1643"/>
    </mc:Choice>
    <mc:Fallback>
      <p:transition spd="slow" advTm="41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unge Background Free Stock Photo - Public Domain Pictures">
            <a:extLst>
              <a:ext uri="{FF2B5EF4-FFF2-40B4-BE49-F238E27FC236}">
                <a16:creationId xmlns:a16="http://schemas.microsoft.com/office/drawing/2014/main" id="{84092FDE-870D-4EA3-9C21-1330C471ED23}"/>
              </a:ext>
            </a:extLst>
          </p:cNvPr>
          <p:cNvPicPr>
            <a:picLocks noChangeAspect="1"/>
          </p:cNvPicPr>
          <p:nvPr/>
        </p:nvPicPr>
        <p:blipFill rotWithShape="1">
          <a:blip r:embed="rId5">
            <a:alphaModFix amt="35000"/>
          </a:blip>
          <a:srcRect t="8524" b="7207"/>
          <a:stretch/>
        </p:blipFill>
        <p:spPr>
          <a:xfrm>
            <a:off x="0" y="0"/>
            <a:ext cx="12191980" cy="6856718"/>
          </a:xfrm>
          <a:prstGeom prst="rect">
            <a:avLst/>
          </a:prstGeom>
        </p:spPr>
      </p:pic>
      <p:sp>
        <p:nvSpPr>
          <p:cNvPr id="10" name="Content Placeholder 9">
            <a:extLst>
              <a:ext uri="{FF2B5EF4-FFF2-40B4-BE49-F238E27FC236}">
                <a16:creationId xmlns:a16="http://schemas.microsoft.com/office/drawing/2014/main" id="{E60402AD-3B3B-466E-993F-5AC048FD155C}"/>
              </a:ext>
            </a:extLst>
          </p:cNvPr>
          <p:cNvSpPr>
            <a:spLocks noGrp="1"/>
          </p:cNvSpPr>
          <p:nvPr>
            <p:ph idx="1"/>
          </p:nvPr>
        </p:nvSpPr>
        <p:spPr>
          <a:xfrm>
            <a:off x="1940024" y="1279090"/>
            <a:ext cx="1971087" cy="1235413"/>
          </a:xfrm>
        </p:spPr>
        <p:txBody>
          <a:bodyPr>
            <a:normAutofit/>
          </a:bodyPr>
          <a:lstStyle/>
          <a:p>
            <a:r>
              <a:rPr lang="en-US" sz="1400" dirty="0"/>
              <a:t>March 2022: 1744</a:t>
            </a:r>
          </a:p>
          <a:p>
            <a:pPr lvl="1"/>
            <a:r>
              <a:rPr lang="en-US" sz="1200" dirty="0"/>
              <a:t>Low 95: 1275</a:t>
            </a:r>
          </a:p>
          <a:p>
            <a:pPr lvl="1"/>
            <a:r>
              <a:rPr lang="en-US" sz="1200" dirty="0"/>
              <a:t>Low 80 : 1438</a:t>
            </a:r>
          </a:p>
          <a:p>
            <a:pPr lvl="1"/>
            <a:r>
              <a:rPr lang="en-US" sz="1200" dirty="0"/>
              <a:t>High 80: 2051</a:t>
            </a:r>
          </a:p>
          <a:p>
            <a:pPr lvl="1"/>
            <a:r>
              <a:rPr lang="en-US" sz="1200" dirty="0"/>
              <a:t>High 95: 2214</a:t>
            </a:r>
          </a:p>
          <a:p>
            <a:pPr marL="457200" lvl="1" indent="0">
              <a:buNone/>
            </a:pPr>
            <a:endParaRPr lang="en-US" dirty="0"/>
          </a:p>
        </p:txBody>
      </p:sp>
      <p:sp>
        <p:nvSpPr>
          <p:cNvPr id="9" name="Content Placeholder 9">
            <a:extLst>
              <a:ext uri="{FF2B5EF4-FFF2-40B4-BE49-F238E27FC236}">
                <a16:creationId xmlns:a16="http://schemas.microsoft.com/office/drawing/2014/main" id="{1B0968DA-A451-46EB-B905-A13F5DE5E6CE}"/>
              </a:ext>
            </a:extLst>
          </p:cNvPr>
          <p:cNvSpPr txBox="1">
            <a:spLocks/>
          </p:cNvSpPr>
          <p:nvPr/>
        </p:nvSpPr>
        <p:spPr>
          <a:xfrm>
            <a:off x="3982730" y="1281982"/>
            <a:ext cx="1823267" cy="1303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April 2022: 1787</a:t>
            </a:r>
          </a:p>
          <a:p>
            <a:pPr lvl="1"/>
            <a:r>
              <a:rPr lang="en-US" sz="1200" dirty="0"/>
              <a:t>Low 95: 1272</a:t>
            </a:r>
          </a:p>
          <a:p>
            <a:pPr lvl="1"/>
            <a:r>
              <a:rPr lang="en-US" sz="1200" dirty="0"/>
              <a:t>Low 80 : 1450</a:t>
            </a:r>
          </a:p>
          <a:p>
            <a:pPr lvl="1"/>
            <a:r>
              <a:rPr lang="en-US" sz="1200" dirty="0"/>
              <a:t>High 80: 2124</a:t>
            </a:r>
          </a:p>
          <a:p>
            <a:pPr lvl="1"/>
            <a:r>
              <a:rPr lang="en-US" sz="1200" dirty="0"/>
              <a:t>High 95: 2303</a:t>
            </a:r>
          </a:p>
          <a:p>
            <a:pPr marL="457200" lvl="1" indent="0">
              <a:buFont typeface="Arial" panose="020B0604020202020204" pitchFamily="34" charset="0"/>
              <a:buNone/>
            </a:pPr>
            <a:endParaRPr lang="en-US" dirty="0"/>
          </a:p>
        </p:txBody>
      </p:sp>
      <p:sp>
        <p:nvSpPr>
          <p:cNvPr id="11" name="Content Placeholder 9">
            <a:extLst>
              <a:ext uri="{FF2B5EF4-FFF2-40B4-BE49-F238E27FC236}">
                <a16:creationId xmlns:a16="http://schemas.microsoft.com/office/drawing/2014/main" id="{BD3AEAF8-CB7B-4397-8BE9-22F468073FB0}"/>
              </a:ext>
            </a:extLst>
          </p:cNvPr>
          <p:cNvSpPr txBox="1">
            <a:spLocks/>
          </p:cNvSpPr>
          <p:nvPr/>
        </p:nvSpPr>
        <p:spPr>
          <a:xfrm>
            <a:off x="5988678" y="1281982"/>
            <a:ext cx="1823267" cy="1303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May 2022: 1793</a:t>
            </a:r>
          </a:p>
          <a:p>
            <a:pPr lvl="1"/>
            <a:r>
              <a:rPr lang="en-US" sz="1200" dirty="0"/>
              <a:t>Low 95: 1235</a:t>
            </a:r>
          </a:p>
          <a:p>
            <a:pPr lvl="1"/>
            <a:r>
              <a:rPr lang="en-US" sz="1200" dirty="0"/>
              <a:t>Low 80 : 1428</a:t>
            </a:r>
          </a:p>
          <a:p>
            <a:pPr lvl="1"/>
            <a:r>
              <a:rPr lang="en-US" sz="1200" dirty="0"/>
              <a:t>High 80: 2158</a:t>
            </a:r>
          </a:p>
          <a:p>
            <a:pPr lvl="1"/>
            <a:r>
              <a:rPr lang="en-US" sz="1200" dirty="0"/>
              <a:t>High 95: 2351</a:t>
            </a:r>
          </a:p>
          <a:p>
            <a:pPr marL="457200" lvl="1" indent="0">
              <a:buFont typeface="Arial" panose="020B0604020202020204" pitchFamily="34" charset="0"/>
              <a:buNone/>
            </a:pPr>
            <a:endParaRPr lang="en-US" dirty="0"/>
          </a:p>
        </p:txBody>
      </p:sp>
      <p:sp>
        <p:nvSpPr>
          <p:cNvPr id="6" name="TextBox 5">
            <a:extLst>
              <a:ext uri="{FF2B5EF4-FFF2-40B4-BE49-F238E27FC236}">
                <a16:creationId xmlns:a16="http://schemas.microsoft.com/office/drawing/2014/main" id="{733E31A4-65AF-47EA-A3E9-8C40CA671E5A}"/>
              </a:ext>
            </a:extLst>
          </p:cNvPr>
          <p:cNvSpPr txBox="1"/>
          <p:nvPr/>
        </p:nvSpPr>
        <p:spPr>
          <a:xfrm>
            <a:off x="2851340" y="436246"/>
            <a:ext cx="6274676" cy="523220"/>
          </a:xfrm>
          <a:prstGeom prst="rect">
            <a:avLst/>
          </a:prstGeom>
          <a:noFill/>
        </p:spPr>
        <p:txBody>
          <a:bodyPr wrap="square" rtlCol="0">
            <a:spAutoFit/>
          </a:bodyPr>
          <a:lstStyle/>
          <a:p>
            <a:pPr algn="ctr"/>
            <a:r>
              <a:rPr lang="en-US" sz="2800" b="1" dirty="0"/>
              <a:t>Originations Predictions – ARIMA Model</a:t>
            </a:r>
          </a:p>
        </p:txBody>
      </p:sp>
      <p:sp>
        <p:nvSpPr>
          <p:cNvPr id="12" name="Content Placeholder 9">
            <a:extLst>
              <a:ext uri="{FF2B5EF4-FFF2-40B4-BE49-F238E27FC236}">
                <a16:creationId xmlns:a16="http://schemas.microsoft.com/office/drawing/2014/main" id="{71655EF7-99DD-4FF3-B6B9-453830E23DF0}"/>
              </a:ext>
            </a:extLst>
          </p:cNvPr>
          <p:cNvSpPr txBox="1">
            <a:spLocks/>
          </p:cNvSpPr>
          <p:nvPr/>
        </p:nvSpPr>
        <p:spPr>
          <a:xfrm>
            <a:off x="7994626" y="1248647"/>
            <a:ext cx="1823267" cy="1303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June 2022: 1818</a:t>
            </a:r>
          </a:p>
          <a:p>
            <a:pPr lvl="1"/>
            <a:r>
              <a:rPr lang="en-US" sz="1200" dirty="0"/>
              <a:t>Low 95: 1220</a:t>
            </a:r>
          </a:p>
          <a:p>
            <a:pPr lvl="1"/>
            <a:r>
              <a:rPr lang="en-US" sz="1200" dirty="0"/>
              <a:t>Low 80 : 1427</a:t>
            </a:r>
          </a:p>
          <a:p>
            <a:pPr lvl="1"/>
            <a:r>
              <a:rPr lang="en-US" sz="1200" dirty="0"/>
              <a:t>High 80: 2209</a:t>
            </a:r>
          </a:p>
          <a:p>
            <a:pPr lvl="1"/>
            <a:r>
              <a:rPr lang="en-US" sz="1200" dirty="0"/>
              <a:t>High 95: 2416</a:t>
            </a:r>
          </a:p>
          <a:p>
            <a:pPr marL="457200" lvl="1"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EEED0B3D-9679-4A85-8410-F00CFB98BB8F}"/>
              </a:ext>
            </a:extLst>
          </p:cNvPr>
          <p:cNvPicPr>
            <a:picLocks noChangeAspect="1"/>
          </p:cNvPicPr>
          <p:nvPr/>
        </p:nvPicPr>
        <p:blipFill>
          <a:blip r:embed="rId6"/>
          <a:stretch>
            <a:fillRect/>
          </a:stretch>
        </p:blipFill>
        <p:spPr>
          <a:xfrm>
            <a:off x="2564868" y="2635831"/>
            <a:ext cx="6847619" cy="4028571"/>
          </a:xfrm>
          <a:prstGeom prst="rect">
            <a:avLst/>
          </a:prstGeom>
        </p:spPr>
      </p:pic>
      <p:pic>
        <p:nvPicPr>
          <p:cNvPr id="2" name="Slide 11">
            <a:hlinkClick r:id="" action="ppaction://media"/>
            <a:extLst>
              <a:ext uri="{FF2B5EF4-FFF2-40B4-BE49-F238E27FC236}">
                <a16:creationId xmlns:a16="http://schemas.microsoft.com/office/drawing/2014/main" id="{D05B00CB-F7BC-4BC0-BAA0-6879BBAC1D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44036" y="436246"/>
            <a:ext cx="609600" cy="609600"/>
          </a:xfrm>
          <a:prstGeom prst="rect">
            <a:avLst/>
          </a:prstGeom>
        </p:spPr>
      </p:pic>
    </p:spTree>
    <p:extLst>
      <p:ext uri="{BB962C8B-B14F-4D97-AF65-F5344CB8AC3E}">
        <p14:creationId xmlns:p14="http://schemas.microsoft.com/office/powerpoint/2010/main" val="848775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6194"/>
    </mc:Choice>
    <mc:Fallback>
      <p:transition spd="slow" advTm="76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1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unge Background Free Stock Photo - Public Domain Pictures">
            <a:extLst>
              <a:ext uri="{FF2B5EF4-FFF2-40B4-BE49-F238E27FC236}">
                <a16:creationId xmlns:a16="http://schemas.microsoft.com/office/drawing/2014/main" id="{84092FDE-870D-4EA3-9C21-1330C471ED23}"/>
              </a:ext>
            </a:extLst>
          </p:cNvPr>
          <p:cNvPicPr>
            <a:picLocks noChangeAspect="1"/>
          </p:cNvPicPr>
          <p:nvPr/>
        </p:nvPicPr>
        <p:blipFill rotWithShape="1">
          <a:blip r:embed="rId5">
            <a:alphaModFix amt="35000"/>
          </a:blip>
          <a:srcRect t="8524" b="7207"/>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2A3C24ED-E08C-4693-9207-BE4F9BE466F1}"/>
              </a:ext>
            </a:extLst>
          </p:cNvPr>
          <p:cNvSpPr txBox="1"/>
          <p:nvPr/>
        </p:nvSpPr>
        <p:spPr>
          <a:xfrm>
            <a:off x="809446" y="1065862"/>
            <a:ext cx="3313164"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4000" b="1" dirty="0">
                <a:solidFill>
                  <a:srgbClr val="FFFFFF"/>
                </a:solidFill>
                <a:latin typeface="+mj-lt"/>
                <a:ea typeface="+mj-ea"/>
                <a:cs typeface="+mj-cs"/>
              </a:rPr>
              <a:t>Challenges</a:t>
            </a:r>
          </a:p>
        </p:txBody>
      </p:sp>
      <p:cxnSp>
        <p:nvCxnSpPr>
          <p:cNvPr id="48" name="Straight Connector 4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BEBFB4D-8D25-4608-82EC-D93D604FA296}"/>
              </a:ext>
            </a:extLst>
          </p:cNvPr>
          <p:cNvSpPr>
            <a:spLocks noGrp="1"/>
          </p:cNvSpPr>
          <p:nvPr>
            <p:ph idx="1"/>
          </p:nvPr>
        </p:nvSpPr>
        <p:spPr>
          <a:xfrm>
            <a:off x="5155379" y="1065862"/>
            <a:ext cx="5744685" cy="4726276"/>
          </a:xfrm>
        </p:spPr>
        <p:txBody>
          <a:bodyPr vert="horz" lIns="91440" tIns="45720" rIns="91440" bIns="45720" rtlCol="0" anchor="ctr">
            <a:normAutofit/>
          </a:bodyPr>
          <a:lstStyle/>
          <a:p>
            <a:pPr>
              <a:spcBef>
                <a:spcPct val="0"/>
              </a:spcBef>
              <a:spcAft>
                <a:spcPts val="600"/>
              </a:spcAft>
            </a:pPr>
            <a:r>
              <a:rPr lang="en-US" sz="2000" dirty="0">
                <a:solidFill>
                  <a:srgbClr val="FFFFFF"/>
                </a:solidFill>
              </a:rPr>
              <a:t>The COVID-19 pandemic has affected all markets, and there is little to no historical data from prior global pandemic in 1921, so predictive models cannot account for this as well.</a:t>
            </a:r>
            <a:endParaRPr lang="en-US" sz="2000" dirty="0">
              <a:solidFill>
                <a:srgbClr val="FFFFFF"/>
              </a:solidFill>
              <a:cs typeface="Calibri"/>
            </a:endParaRPr>
          </a:p>
          <a:p>
            <a:pPr>
              <a:spcBef>
                <a:spcPct val="0"/>
              </a:spcBef>
              <a:spcAft>
                <a:spcPts val="600"/>
              </a:spcAft>
            </a:pPr>
            <a:r>
              <a:rPr lang="en-US" sz="2000" dirty="0">
                <a:solidFill>
                  <a:srgbClr val="FFFFFF"/>
                </a:solidFill>
              </a:rPr>
              <a:t>Each geographic area has its own housing market. While averages and trends can be identified for the nation, as done here, specific markets need to be studied individually.</a:t>
            </a:r>
            <a:endParaRPr lang="en-US" sz="2000" dirty="0">
              <a:solidFill>
                <a:srgbClr val="FFFFFF"/>
              </a:solidFill>
              <a:cs typeface="Calibri"/>
            </a:endParaRPr>
          </a:p>
          <a:p>
            <a:pPr>
              <a:spcBef>
                <a:spcPct val="0"/>
              </a:spcBef>
              <a:spcAft>
                <a:spcPts val="600"/>
              </a:spcAft>
            </a:pPr>
            <a:r>
              <a:rPr lang="en-US" sz="2000" dirty="0">
                <a:solidFill>
                  <a:srgbClr val="FFFFFF"/>
                </a:solidFill>
                <a:cs typeface="Calibri"/>
              </a:rPr>
              <a:t>Many factors go into real estate markets and mortgage originations – inflation, government regulations, global crises, local demographics, available inventory, etc. It is near impossible to take everything into consideration, so contributing factors may not be fully considered here.</a:t>
            </a:r>
          </a:p>
        </p:txBody>
      </p:sp>
      <p:pic>
        <p:nvPicPr>
          <p:cNvPr id="3" name="Slide 12">
            <a:hlinkClick r:id="" action="ppaction://media"/>
            <a:extLst>
              <a:ext uri="{FF2B5EF4-FFF2-40B4-BE49-F238E27FC236}">
                <a16:creationId xmlns:a16="http://schemas.microsoft.com/office/drawing/2014/main" id="{DD3384AB-6319-4192-B9C0-38CA48438A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23354" y="446762"/>
            <a:ext cx="609600" cy="609600"/>
          </a:xfrm>
          <a:prstGeom prst="rect">
            <a:avLst/>
          </a:prstGeom>
        </p:spPr>
      </p:pic>
    </p:spTree>
    <p:extLst>
      <p:ext uri="{BB962C8B-B14F-4D97-AF65-F5344CB8AC3E}">
        <p14:creationId xmlns:p14="http://schemas.microsoft.com/office/powerpoint/2010/main" val="21909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7355"/>
    </mc:Choice>
    <mc:Fallback>
      <p:transition spd="slow" advTm="77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3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2">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runge Background Free Stock Photo - Public Domain Pictures">
            <a:extLst>
              <a:ext uri="{FF2B5EF4-FFF2-40B4-BE49-F238E27FC236}">
                <a16:creationId xmlns:a16="http://schemas.microsoft.com/office/drawing/2014/main" id="{84092FDE-870D-4EA3-9C21-1330C471ED23}"/>
              </a:ext>
            </a:extLst>
          </p:cNvPr>
          <p:cNvPicPr>
            <a:picLocks noChangeAspect="1"/>
          </p:cNvPicPr>
          <p:nvPr/>
        </p:nvPicPr>
        <p:blipFill rotWithShape="1">
          <a:blip r:embed="rId5">
            <a:alphaModFix amt="50000"/>
          </a:blip>
          <a:srcRect t="8524" b="7207"/>
          <a:stretch/>
        </p:blipFill>
        <p:spPr>
          <a:xfrm>
            <a:off x="20" y="-12364"/>
            <a:ext cx="12191980" cy="6857999"/>
          </a:xfrm>
          <a:prstGeom prst="rect">
            <a:avLst/>
          </a:prstGeom>
        </p:spPr>
      </p:pic>
      <p:sp>
        <p:nvSpPr>
          <p:cNvPr id="59"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5BEBFB4D-8D25-4608-82EC-D93D604FA296}"/>
              </a:ext>
            </a:extLst>
          </p:cNvPr>
          <p:cNvSpPr>
            <a:spLocks noGrp="1"/>
          </p:cNvSpPr>
          <p:nvPr>
            <p:ph idx="1"/>
          </p:nvPr>
        </p:nvSpPr>
        <p:spPr>
          <a:xfrm>
            <a:off x="1593479" y="3016875"/>
            <a:ext cx="2783981" cy="824249"/>
          </a:xfrm>
        </p:spPr>
        <p:txBody>
          <a:bodyPr vert="horz" lIns="91440" tIns="45720" rIns="91440" bIns="45720" rtlCol="0" anchor="ctr">
            <a:normAutofit/>
          </a:bodyPr>
          <a:lstStyle/>
          <a:p>
            <a:pPr marL="0" indent="0" algn="ctr">
              <a:spcBef>
                <a:spcPct val="0"/>
              </a:spcBef>
              <a:spcAft>
                <a:spcPts val="600"/>
              </a:spcAft>
              <a:buNone/>
            </a:pPr>
            <a:r>
              <a:rPr lang="en-US" sz="4000" b="1" dirty="0">
                <a:solidFill>
                  <a:schemeClr val="bg1"/>
                </a:solidFill>
                <a:latin typeface="+mj-lt"/>
              </a:rPr>
              <a:t>Conclusions</a:t>
            </a:r>
          </a:p>
        </p:txBody>
      </p:sp>
      <p:sp>
        <p:nvSpPr>
          <p:cNvPr id="3" name="TextBox 2">
            <a:extLst>
              <a:ext uri="{FF2B5EF4-FFF2-40B4-BE49-F238E27FC236}">
                <a16:creationId xmlns:a16="http://schemas.microsoft.com/office/drawing/2014/main" id="{58356530-7C3A-4CC6-AD17-48E77FF83331}"/>
              </a:ext>
            </a:extLst>
          </p:cNvPr>
          <p:cNvSpPr txBox="1"/>
          <p:nvPr/>
        </p:nvSpPr>
        <p:spPr>
          <a:xfrm>
            <a:off x="5057260" y="2447139"/>
            <a:ext cx="604999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panose="020B0604020202020204" pitchFamily="34" charset="0"/>
              <a:buChar char="•"/>
            </a:pPr>
            <a:r>
              <a:rPr lang="en-US" sz="2400" dirty="0">
                <a:solidFill>
                  <a:schemeClr val="bg1"/>
                </a:solidFill>
              </a:rPr>
              <a:t>If interest rates stay constant, the number of originations will continue to rise </a:t>
            </a:r>
          </a:p>
          <a:p>
            <a:pPr marL="285750" indent="-285750" algn="l">
              <a:buFont typeface="Arial" panose="020B0604020202020204" pitchFamily="34" charset="0"/>
              <a:buChar char="•"/>
            </a:pPr>
            <a:r>
              <a:rPr lang="en-US" sz="2400" dirty="0">
                <a:solidFill>
                  <a:schemeClr val="bg1"/>
                </a:solidFill>
              </a:rPr>
              <a:t>If inflation causes the interest rates to rise, the number of originations per month will begin to drop.</a:t>
            </a:r>
          </a:p>
        </p:txBody>
      </p:sp>
      <p:pic>
        <p:nvPicPr>
          <p:cNvPr id="2" name="Slide 13">
            <a:hlinkClick r:id="" action="ppaction://media"/>
            <a:extLst>
              <a:ext uri="{FF2B5EF4-FFF2-40B4-BE49-F238E27FC236}">
                <a16:creationId xmlns:a16="http://schemas.microsoft.com/office/drawing/2014/main" id="{B785803A-A663-4C23-81D4-42487D5D42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07252" y="309170"/>
            <a:ext cx="609600" cy="609600"/>
          </a:xfrm>
          <a:prstGeom prst="rect">
            <a:avLst/>
          </a:prstGeom>
        </p:spPr>
      </p:pic>
    </p:spTree>
    <p:extLst>
      <p:ext uri="{BB962C8B-B14F-4D97-AF65-F5344CB8AC3E}">
        <p14:creationId xmlns:p14="http://schemas.microsoft.com/office/powerpoint/2010/main" val="2176368700"/>
      </p:ext>
    </p:extLst>
  </p:cSld>
  <p:clrMapOvr>
    <a:masterClrMapping/>
  </p:clrMapOvr>
  <mc:AlternateContent xmlns:mc="http://schemas.openxmlformats.org/markup-compatibility/2006">
    <mc:Choice xmlns:p14="http://schemas.microsoft.com/office/powerpoint/2010/main" Requires="p14">
      <p:transition spd="slow" p14:dur="2000" advTm="48748"/>
    </mc:Choice>
    <mc:Fallback>
      <p:transition spd="slow" advTm="48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2">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runge Background Free Stock Photo - Public Domain Pictures">
            <a:extLst>
              <a:ext uri="{FF2B5EF4-FFF2-40B4-BE49-F238E27FC236}">
                <a16:creationId xmlns:a16="http://schemas.microsoft.com/office/drawing/2014/main" id="{84092FDE-870D-4EA3-9C21-1330C471ED23}"/>
              </a:ext>
            </a:extLst>
          </p:cNvPr>
          <p:cNvPicPr>
            <a:picLocks noChangeAspect="1"/>
          </p:cNvPicPr>
          <p:nvPr/>
        </p:nvPicPr>
        <p:blipFill rotWithShape="1">
          <a:blip r:embed="rId5">
            <a:alphaModFix amt="50000"/>
          </a:blip>
          <a:srcRect t="8524" b="7207"/>
          <a:stretch/>
        </p:blipFill>
        <p:spPr>
          <a:xfrm>
            <a:off x="-3028" y="6183"/>
            <a:ext cx="12191980" cy="6857999"/>
          </a:xfrm>
          <a:prstGeom prst="rect">
            <a:avLst/>
          </a:prstGeom>
        </p:spPr>
      </p:pic>
      <p:sp>
        <p:nvSpPr>
          <p:cNvPr id="59"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5BEBFB4D-8D25-4608-82EC-D93D604FA296}"/>
              </a:ext>
            </a:extLst>
          </p:cNvPr>
          <p:cNvSpPr>
            <a:spLocks noGrp="1"/>
          </p:cNvSpPr>
          <p:nvPr>
            <p:ph idx="1"/>
          </p:nvPr>
        </p:nvSpPr>
        <p:spPr>
          <a:xfrm>
            <a:off x="1965435" y="3160375"/>
            <a:ext cx="2438480" cy="549613"/>
          </a:xfrm>
        </p:spPr>
        <p:txBody>
          <a:bodyPr vert="horz" lIns="91440" tIns="45720" rIns="91440" bIns="45720" rtlCol="0" anchor="ctr">
            <a:normAutofit fontScale="92500" lnSpcReduction="20000"/>
          </a:bodyPr>
          <a:lstStyle/>
          <a:p>
            <a:pPr marL="0" indent="0">
              <a:spcBef>
                <a:spcPct val="0"/>
              </a:spcBef>
              <a:spcAft>
                <a:spcPts val="600"/>
              </a:spcAft>
              <a:buNone/>
            </a:pPr>
            <a:r>
              <a:rPr lang="en-US" sz="4000" b="1" dirty="0">
                <a:solidFill>
                  <a:schemeClr val="bg1"/>
                </a:solidFill>
              </a:rPr>
              <a:t> </a:t>
            </a:r>
            <a:r>
              <a:rPr lang="en-US" sz="4000" b="1" dirty="0">
                <a:solidFill>
                  <a:schemeClr val="bg1"/>
                </a:solidFill>
                <a:latin typeface="+mj-lt"/>
              </a:rPr>
              <a:t>Next Steps</a:t>
            </a:r>
            <a:endParaRPr lang="en-US" sz="2400" dirty="0">
              <a:solidFill>
                <a:schemeClr val="bg1"/>
              </a:solidFill>
            </a:endParaRPr>
          </a:p>
        </p:txBody>
      </p:sp>
      <p:sp>
        <p:nvSpPr>
          <p:cNvPr id="3" name="TextBox 2">
            <a:extLst>
              <a:ext uri="{FF2B5EF4-FFF2-40B4-BE49-F238E27FC236}">
                <a16:creationId xmlns:a16="http://schemas.microsoft.com/office/drawing/2014/main" id="{58356530-7C3A-4CC6-AD17-48E77FF83331}"/>
              </a:ext>
            </a:extLst>
          </p:cNvPr>
          <p:cNvSpPr txBox="1"/>
          <p:nvPr/>
        </p:nvSpPr>
        <p:spPr>
          <a:xfrm>
            <a:off x="5141343" y="2545655"/>
            <a:ext cx="604999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Monitoring the inflation rates and subsequent interest rates will be crucial for determining next steps for mortgage company executives.</a:t>
            </a:r>
          </a:p>
          <a:p>
            <a:pPr algn="l"/>
            <a:r>
              <a:rPr lang="en-US" dirty="0">
                <a:solidFill>
                  <a:schemeClr val="bg1"/>
                </a:solidFill>
              </a:rPr>
              <a:t>These models can – and should – be updated accordingly when new data becomes available, as this is an ever-changing industry.</a:t>
            </a:r>
          </a:p>
        </p:txBody>
      </p:sp>
      <p:pic>
        <p:nvPicPr>
          <p:cNvPr id="2" name="Slide 14">
            <a:hlinkClick r:id="" action="ppaction://media"/>
            <a:extLst>
              <a:ext uri="{FF2B5EF4-FFF2-40B4-BE49-F238E27FC236}">
                <a16:creationId xmlns:a16="http://schemas.microsoft.com/office/drawing/2014/main" id="{D0625823-69D2-4BBF-B4EC-74EB74D0C8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91335" y="361519"/>
            <a:ext cx="609600" cy="609600"/>
          </a:xfrm>
          <a:prstGeom prst="rect">
            <a:avLst/>
          </a:prstGeom>
        </p:spPr>
      </p:pic>
    </p:spTree>
    <p:extLst>
      <p:ext uri="{BB962C8B-B14F-4D97-AF65-F5344CB8AC3E}">
        <p14:creationId xmlns:p14="http://schemas.microsoft.com/office/powerpoint/2010/main" val="89946513"/>
      </p:ext>
    </p:extLst>
  </p:cSld>
  <p:clrMapOvr>
    <a:masterClrMapping/>
  </p:clrMapOvr>
  <mc:AlternateContent xmlns:mc="http://schemas.openxmlformats.org/markup-compatibility/2006">
    <mc:Choice xmlns:p14="http://schemas.microsoft.com/office/powerpoint/2010/main" Requires="p14">
      <p:transition spd="slow" p14:dur="2000" advTm="24437"/>
    </mc:Choice>
    <mc:Fallback>
      <p:transition spd="slow" advTm="24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6"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unge Background Free Stock Photo - Public Domain Pictures">
            <a:extLst>
              <a:ext uri="{FF2B5EF4-FFF2-40B4-BE49-F238E27FC236}">
                <a16:creationId xmlns:a16="http://schemas.microsoft.com/office/drawing/2014/main" id="{1BD946F3-B56D-4DEC-BC40-B8CD39E913EA}"/>
              </a:ext>
            </a:extLst>
          </p:cNvPr>
          <p:cNvPicPr>
            <a:picLocks noChangeAspect="1"/>
          </p:cNvPicPr>
          <p:nvPr/>
        </p:nvPicPr>
        <p:blipFill rotWithShape="1">
          <a:blip r:embed="rId5">
            <a:alphaModFix amt="50000"/>
          </a:blip>
          <a:srcRect t="8524" b="7207"/>
          <a:stretch/>
        </p:blipFill>
        <p:spPr>
          <a:xfrm>
            <a:off x="20" y="10"/>
            <a:ext cx="12191981" cy="6857990"/>
          </a:xfrm>
          <a:prstGeom prst="rect">
            <a:avLst/>
          </a:prstGeom>
        </p:spPr>
      </p:pic>
      <p:sp>
        <p:nvSpPr>
          <p:cNvPr id="2" name="Title 1"/>
          <p:cNvSpPr>
            <a:spLocks noGrp="1"/>
          </p:cNvSpPr>
          <p:nvPr>
            <p:ph type="ctrTitle"/>
          </p:nvPr>
        </p:nvSpPr>
        <p:spPr>
          <a:xfrm>
            <a:off x="1524000" y="1988626"/>
            <a:ext cx="9144000" cy="973952"/>
          </a:xfrm>
        </p:spPr>
        <p:txBody>
          <a:bodyPr>
            <a:noAutofit/>
          </a:bodyPr>
          <a:lstStyle/>
          <a:p>
            <a:r>
              <a:rPr lang="en-US" sz="6600" dirty="0">
                <a:cs typeface="Calibri Light"/>
              </a:rPr>
              <a:t>THANK YOU!</a:t>
            </a:r>
            <a:endParaRPr lang="en-US" sz="4000" dirty="0">
              <a:cs typeface="Calibri Light"/>
            </a:endParaRPr>
          </a:p>
        </p:txBody>
      </p:sp>
      <p:sp>
        <p:nvSpPr>
          <p:cNvPr id="3" name="Subtitle 2"/>
          <p:cNvSpPr>
            <a:spLocks noGrp="1"/>
          </p:cNvSpPr>
          <p:nvPr>
            <p:ph type="subTitle" idx="1"/>
          </p:nvPr>
        </p:nvSpPr>
        <p:spPr>
          <a:xfrm>
            <a:off x="1524000" y="3507470"/>
            <a:ext cx="9144000" cy="973952"/>
          </a:xfrm>
        </p:spPr>
        <p:txBody>
          <a:bodyPr vert="horz" lIns="91440" tIns="45720" rIns="91440" bIns="45720" rtlCol="0" anchor="t">
            <a:normAutofit/>
          </a:bodyPr>
          <a:lstStyle/>
          <a:p>
            <a:endParaRPr lang="en-US" dirty="0">
              <a:cs typeface="Calibri"/>
            </a:endParaRPr>
          </a:p>
          <a:p>
            <a:endParaRPr lang="en-US" dirty="0">
              <a:ea typeface="+mn-lt"/>
              <a:cs typeface="+mn-lt"/>
            </a:endParaRPr>
          </a:p>
        </p:txBody>
      </p:sp>
      <p:pic>
        <p:nvPicPr>
          <p:cNvPr id="16" name="Graphic 15" descr="Home with solid fill">
            <a:extLst>
              <a:ext uri="{FF2B5EF4-FFF2-40B4-BE49-F238E27FC236}">
                <a16:creationId xmlns:a16="http://schemas.microsoft.com/office/drawing/2014/main" id="{09C9CA39-5CF1-4612-AF65-6F3A4C06FB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2980" y="3936606"/>
            <a:ext cx="2590422" cy="2590422"/>
          </a:xfrm>
          <a:prstGeom prst="rect">
            <a:avLst/>
          </a:prstGeom>
        </p:spPr>
      </p:pic>
      <p:pic>
        <p:nvPicPr>
          <p:cNvPr id="17" name="Graphic 16" descr="Home outline">
            <a:extLst>
              <a:ext uri="{FF2B5EF4-FFF2-40B4-BE49-F238E27FC236}">
                <a16:creationId xmlns:a16="http://schemas.microsoft.com/office/drawing/2014/main" id="{68E6A3B6-E048-44CC-A92E-FA0370D7FB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788" y="3936606"/>
            <a:ext cx="2590422" cy="2590422"/>
          </a:xfrm>
          <a:prstGeom prst="rect">
            <a:avLst/>
          </a:prstGeom>
        </p:spPr>
      </p:pic>
      <p:pic>
        <p:nvPicPr>
          <p:cNvPr id="18" name="Graphic 17" descr="Home with solid fill">
            <a:extLst>
              <a:ext uri="{FF2B5EF4-FFF2-40B4-BE49-F238E27FC236}">
                <a16:creationId xmlns:a16="http://schemas.microsoft.com/office/drawing/2014/main" id="{6507D3F1-885E-47F8-8A3D-31538B05DE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6172" y="3936606"/>
            <a:ext cx="2590422" cy="2590422"/>
          </a:xfrm>
          <a:prstGeom prst="rect">
            <a:avLst/>
          </a:prstGeom>
        </p:spPr>
      </p:pic>
      <p:pic>
        <p:nvPicPr>
          <p:cNvPr id="19" name="Graphic 18" descr="Home outline">
            <a:extLst>
              <a:ext uri="{FF2B5EF4-FFF2-40B4-BE49-F238E27FC236}">
                <a16:creationId xmlns:a16="http://schemas.microsoft.com/office/drawing/2014/main" id="{F545D317-B6E3-4896-86D5-BFCE799B40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00345" y="3936606"/>
            <a:ext cx="2590422" cy="2590422"/>
          </a:xfrm>
          <a:prstGeom prst="rect">
            <a:avLst/>
          </a:prstGeom>
        </p:spPr>
      </p:pic>
      <p:pic>
        <p:nvPicPr>
          <p:cNvPr id="8" name="Slide 15">
            <a:hlinkClick r:id="" action="ppaction://media"/>
            <a:extLst>
              <a:ext uri="{FF2B5EF4-FFF2-40B4-BE49-F238E27FC236}">
                <a16:creationId xmlns:a16="http://schemas.microsoft.com/office/drawing/2014/main" id="{45A481ED-C3FA-45E3-AE81-B8BCA95CFD3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09344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6542"/>
    </mc:Choice>
    <mc:Fallback xmlns="">
      <p:transition spd="slow" advTm="46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6"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unge Background Free Stock Photo - Public Domain Pictures">
            <a:extLst>
              <a:ext uri="{FF2B5EF4-FFF2-40B4-BE49-F238E27FC236}">
                <a16:creationId xmlns:a16="http://schemas.microsoft.com/office/drawing/2014/main" id="{1BD946F3-B56D-4DEC-BC40-B8CD39E913EA}"/>
              </a:ext>
            </a:extLst>
          </p:cNvPr>
          <p:cNvPicPr>
            <a:picLocks noChangeAspect="1"/>
          </p:cNvPicPr>
          <p:nvPr/>
        </p:nvPicPr>
        <p:blipFill rotWithShape="1">
          <a:blip r:embed="rId5">
            <a:alphaModFix amt="50000"/>
          </a:blip>
          <a:srcRect t="8524" b="7207"/>
          <a:stretch/>
        </p:blipFill>
        <p:spPr>
          <a:xfrm>
            <a:off x="20" y="10"/>
            <a:ext cx="12191981" cy="6857990"/>
          </a:xfrm>
          <a:prstGeom prst="rect">
            <a:avLst/>
          </a:prstGeom>
        </p:spPr>
      </p:pic>
      <p:sp>
        <p:nvSpPr>
          <p:cNvPr id="2" name="Title 1"/>
          <p:cNvSpPr>
            <a:spLocks noGrp="1"/>
          </p:cNvSpPr>
          <p:nvPr>
            <p:ph type="ctrTitle"/>
          </p:nvPr>
        </p:nvSpPr>
        <p:spPr>
          <a:xfrm>
            <a:off x="1524000" y="1007343"/>
            <a:ext cx="9144000" cy="973952"/>
          </a:xfrm>
        </p:spPr>
        <p:txBody>
          <a:bodyPr>
            <a:normAutofit/>
          </a:bodyPr>
          <a:lstStyle/>
          <a:p>
            <a:r>
              <a:rPr lang="en-US" dirty="0">
                <a:cs typeface="Calibri Light"/>
              </a:rPr>
              <a:t>Problem Statement</a:t>
            </a:r>
          </a:p>
        </p:txBody>
      </p:sp>
      <p:sp>
        <p:nvSpPr>
          <p:cNvPr id="3" name="Subtitle 2"/>
          <p:cNvSpPr>
            <a:spLocks noGrp="1"/>
          </p:cNvSpPr>
          <p:nvPr>
            <p:ph type="subTitle" idx="1"/>
          </p:nvPr>
        </p:nvSpPr>
        <p:spPr>
          <a:xfrm>
            <a:off x="1524000" y="3507470"/>
            <a:ext cx="9144000" cy="973952"/>
          </a:xfrm>
        </p:spPr>
        <p:txBody>
          <a:bodyPr vert="horz" lIns="91440" tIns="45720" rIns="91440" bIns="45720" rtlCol="0" anchor="t">
            <a:normAutofit/>
          </a:bodyPr>
          <a:lstStyle/>
          <a:p>
            <a:endParaRPr lang="en-US" dirty="0">
              <a:cs typeface="Calibri"/>
            </a:endParaRPr>
          </a:p>
          <a:p>
            <a:endParaRPr lang="en-US" dirty="0">
              <a:ea typeface="+mn-lt"/>
              <a:cs typeface="+mn-lt"/>
            </a:endParaRPr>
          </a:p>
        </p:txBody>
      </p:sp>
      <p:sp>
        <p:nvSpPr>
          <p:cNvPr id="5" name="TextBox 4">
            <a:extLst>
              <a:ext uri="{FF2B5EF4-FFF2-40B4-BE49-F238E27FC236}">
                <a16:creationId xmlns:a16="http://schemas.microsoft.com/office/drawing/2014/main" id="{0CB14715-EABD-4C6E-95FE-B2054AF8016F}"/>
              </a:ext>
            </a:extLst>
          </p:cNvPr>
          <p:cNvSpPr txBox="1"/>
          <p:nvPr/>
        </p:nvSpPr>
        <p:spPr>
          <a:xfrm>
            <a:off x="964721" y="2311598"/>
            <a:ext cx="1026255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t>Will this housing market continue to </a:t>
            </a:r>
            <a:r>
              <a:rPr lang="en-US" sz="4400" dirty="0">
                <a:solidFill>
                  <a:schemeClr val="accent6"/>
                </a:solidFill>
              </a:rPr>
              <a:t>rise</a:t>
            </a:r>
            <a:r>
              <a:rPr lang="en-US" sz="4400" dirty="0"/>
              <a:t>, </a:t>
            </a:r>
            <a:r>
              <a:rPr lang="en-US" sz="4400" dirty="0">
                <a:solidFill>
                  <a:srgbClr val="00B0F0"/>
                </a:solidFill>
              </a:rPr>
              <a:t>level off</a:t>
            </a:r>
            <a:r>
              <a:rPr lang="en-US" sz="4400" dirty="0"/>
              <a:t>, or </a:t>
            </a:r>
            <a:r>
              <a:rPr lang="en-US" sz="4400" dirty="0">
                <a:solidFill>
                  <a:srgbClr val="FF0000"/>
                </a:solidFill>
              </a:rPr>
              <a:t>decline</a:t>
            </a:r>
            <a:r>
              <a:rPr lang="en-US" sz="4400" dirty="0"/>
              <a:t>?</a:t>
            </a:r>
            <a:endParaRPr lang="en-US" sz="4400" dirty="0">
              <a:cs typeface="Calibri"/>
            </a:endParaRPr>
          </a:p>
        </p:txBody>
      </p:sp>
      <p:pic>
        <p:nvPicPr>
          <p:cNvPr id="16" name="Graphic 15" descr="Home with solid fill">
            <a:extLst>
              <a:ext uri="{FF2B5EF4-FFF2-40B4-BE49-F238E27FC236}">
                <a16:creationId xmlns:a16="http://schemas.microsoft.com/office/drawing/2014/main" id="{09C9CA39-5CF1-4612-AF65-6F3A4C06FB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2980" y="3936606"/>
            <a:ext cx="2590422" cy="2590422"/>
          </a:xfrm>
          <a:prstGeom prst="rect">
            <a:avLst/>
          </a:prstGeom>
        </p:spPr>
      </p:pic>
      <p:pic>
        <p:nvPicPr>
          <p:cNvPr id="17" name="Graphic 16" descr="Home outline">
            <a:extLst>
              <a:ext uri="{FF2B5EF4-FFF2-40B4-BE49-F238E27FC236}">
                <a16:creationId xmlns:a16="http://schemas.microsoft.com/office/drawing/2014/main" id="{68E6A3B6-E048-44CC-A92E-FA0370D7FB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788" y="3936606"/>
            <a:ext cx="2590422" cy="2590422"/>
          </a:xfrm>
          <a:prstGeom prst="rect">
            <a:avLst/>
          </a:prstGeom>
        </p:spPr>
      </p:pic>
      <p:pic>
        <p:nvPicPr>
          <p:cNvPr id="18" name="Graphic 17" descr="Home with solid fill">
            <a:extLst>
              <a:ext uri="{FF2B5EF4-FFF2-40B4-BE49-F238E27FC236}">
                <a16:creationId xmlns:a16="http://schemas.microsoft.com/office/drawing/2014/main" id="{6507D3F1-885E-47F8-8A3D-31538B05DE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6172" y="3936606"/>
            <a:ext cx="2590422" cy="2590422"/>
          </a:xfrm>
          <a:prstGeom prst="rect">
            <a:avLst/>
          </a:prstGeom>
        </p:spPr>
      </p:pic>
      <p:pic>
        <p:nvPicPr>
          <p:cNvPr id="19" name="Graphic 18" descr="Home outline">
            <a:extLst>
              <a:ext uri="{FF2B5EF4-FFF2-40B4-BE49-F238E27FC236}">
                <a16:creationId xmlns:a16="http://schemas.microsoft.com/office/drawing/2014/main" id="{F545D317-B6E3-4896-86D5-BFCE799B40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00345" y="3936606"/>
            <a:ext cx="2590422" cy="2590422"/>
          </a:xfrm>
          <a:prstGeom prst="rect">
            <a:avLst/>
          </a:prstGeom>
        </p:spPr>
      </p:pic>
      <p:pic>
        <p:nvPicPr>
          <p:cNvPr id="6" name="Slide 2 (2)">
            <a:hlinkClick r:id="" action="ppaction://media"/>
            <a:extLst>
              <a:ext uri="{FF2B5EF4-FFF2-40B4-BE49-F238E27FC236}">
                <a16:creationId xmlns:a16="http://schemas.microsoft.com/office/drawing/2014/main" id="{A1A2392C-266C-42A7-91EF-8D84C155342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7278" y="330972"/>
            <a:ext cx="609600" cy="609600"/>
          </a:xfrm>
          <a:prstGeom prst="rect">
            <a:avLst/>
          </a:prstGeom>
        </p:spPr>
      </p:pic>
    </p:spTree>
    <p:extLst>
      <p:ext uri="{BB962C8B-B14F-4D97-AF65-F5344CB8AC3E}">
        <p14:creationId xmlns:p14="http://schemas.microsoft.com/office/powerpoint/2010/main" val="3552779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372"/>
    </mc:Choice>
    <mc:Fallback xmlns="">
      <p:transition spd="slow" advTm="51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2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6"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unge Background Free Stock Photo - Public Domain Pictures">
            <a:extLst>
              <a:ext uri="{FF2B5EF4-FFF2-40B4-BE49-F238E27FC236}">
                <a16:creationId xmlns:a16="http://schemas.microsoft.com/office/drawing/2014/main" id="{1BD946F3-B56D-4DEC-BC40-B8CD39E913EA}"/>
              </a:ext>
            </a:extLst>
          </p:cNvPr>
          <p:cNvPicPr>
            <a:picLocks noChangeAspect="1"/>
          </p:cNvPicPr>
          <p:nvPr/>
        </p:nvPicPr>
        <p:blipFill rotWithShape="1">
          <a:blip r:embed="rId5">
            <a:alphaModFix amt="50000"/>
          </a:blip>
          <a:srcRect t="8524" b="7207"/>
          <a:stretch/>
        </p:blipFill>
        <p:spPr>
          <a:xfrm>
            <a:off x="20" y="10"/>
            <a:ext cx="12191981" cy="6857990"/>
          </a:xfrm>
          <a:prstGeom prst="rect">
            <a:avLst/>
          </a:prstGeom>
        </p:spPr>
      </p:pic>
      <p:sp>
        <p:nvSpPr>
          <p:cNvPr id="2" name="Title 1"/>
          <p:cNvSpPr>
            <a:spLocks noGrp="1"/>
          </p:cNvSpPr>
          <p:nvPr>
            <p:ph type="ctrTitle"/>
          </p:nvPr>
        </p:nvSpPr>
        <p:spPr>
          <a:xfrm>
            <a:off x="1524000" y="1007343"/>
            <a:ext cx="9144000" cy="973952"/>
          </a:xfrm>
        </p:spPr>
        <p:txBody>
          <a:bodyPr>
            <a:noAutofit/>
          </a:bodyPr>
          <a:lstStyle/>
          <a:p>
            <a:r>
              <a:rPr lang="en-US" sz="6600" dirty="0">
                <a:cs typeface="Calibri Light"/>
              </a:rPr>
              <a:t>Project Plan</a:t>
            </a:r>
            <a:endParaRPr lang="en-US" sz="4000" dirty="0">
              <a:cs typeface="Calibri Light"/>
            </a:endParaRPr>
          </a:p>
        </p:txBody>
      </p:sp>
      <p:sp>
        <p:nvSpPr>
          <p:cNvPr id="3" name="Subtitle 2"/>
          <p:cNvSpPr>
            <a:spLocks noGrp="1"/>
          </p:cNvSpPr>
          <p:nvPr>
            <p:ph type="subTitle" idx="1"/>
          </p:nvPr>
        </p:nvSpPr>
        <p:spPr>
          <a:xfrm>
            <a:off x="1524000" y="3507470"/>
            <a:ext cx="9144000" cy="973952"/>
          </a:xfrm>
        </p:spPr>
        <p:txBody>
          <a:bodyPr vert="horz" lIns="91440" tIns="45720" rIns="91440" bIns="45720" rtlCol="0" anchor="t">
            <a:normAutofit/>
          </a:bodyPr>
          <a:lstStyle/>
          <a:p>
            <a:endParaRPr lang="en-US" dirty="0">
              <a:cs typeface="Calibri"/>
            </a:endParaRPr>
          </a:p>
          <a:p>
            <a:endParaRPr lang="en-US" dirty="0">
              <a:ea typeface="+mn-lt"/>
              <a:cs typeface="+mn-lt"/>
            </a:endParaRPr>
          </a:p>
        </p:txBody>
      </p:sp>
      <p:sp>
        <p:nvSpPr>
          <p:cNvPr id="5" name="TextBox 4">
            <a:extLst>
              <a:ext uri="{FF2B5EF4-FFF2-40B4-BE49-F238E27FC236}">
                <a16:creationId xmlns:a16="http://schemas.microsoft.com/office/drawing/2014/main" id="{0CB14715-EABD-4C6E-95FE-B2054AF8016F}"/>
              </a:ext>
            </a:extLst>
          </p:cNvPr>
          <p:cNvSpPr txBox="1"/>
          <p:nvPr/>
        </p:nvSpPr>
        <p:spPr>
          <a:xfrm>
            <a:off x="964721" y="2107086"/>
            <a:ext cx="10262557"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dirty="0"/>
              <a:t>Exploratory Data Analysis (EDA)</a:t>
            </a:r>
          </a:p>
          <a:p>
            <a:pPr algn="ctr"/>
            <a:r>
              <a:rPr lang="en-US" sz="3600" dirty="0"/>
              <a:t>Feature Selection</a:t>
            </a:r>
          </a:p>
          <a:p>
            <a:pPr algn="ctr"/>
            <a:r>
              <a:rPr lang="en-US" sz="3600" dirty="0"/>
              <a:t>Model Implementation</a:t>
            </a:r>
          </a:p>
          <a:p>
            <a:pPr algn="ctr"/>
            <a:endParaRPr lang="en-US" sz="4400" dirty="0">
              <a:cs typeface="Calibri"/>
            </a:endParaRPr>
          </a:p>
        </p:txBody>
      </p:sp>
      <p:pic>
        <p:nvPicPr>
          <p:cNvPr id="16" name="Graphic 15" descr="Home with solid fill">
            <a:extLst>
              <a:ext uri="{FF2B5EF4-FFF2-40B4-BE49-F238E27FC236}">
                <a16:creationId xmlns:a16="http://schemas.microsoft.com/office/drawing/2014/main" id="{09C9CA39-5CF1-4612-AF65-6F3A4C06FB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2980" y="3936606"/>
            <a:ext cx="2590422" cy="2590422"/>
          </a:xfrm>
          <a:prstGeom prst="rect">
            <a:avLst/>
          </a:prstGeom>
        </p:spPr>
      </p:pic>
      <p:pic>
        <p:nvPicPr>
          <p:cNvPr id="17" name="Graphic 16" descr="Home outline">
            <a:extLst>
              <a:ext uri="{FF2B5EF4-FFF2-40B4-BE49-F238E27FC236}">
                <a16:creationId xmlns:a16="http://schemas.microsoft.com/office/drawing/2014/main" id="{68E6A3B6-E048-44CC-A92E-FA0370D7FB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788" y="3936606"/>
            <a:ext cx="2590422" cy="2590422"/>
          </a:xfrm>
          <a:prstGeom prst="rect">
            <a:avLst/>
          </a:prstGeom>
        </p:spPr>
      </p:pic>
      <p:pic>
        <p:nvPicPr>
          <p:cNvPr id="18" name="Graphic 17" descr="Home with solid fill">
            <a:extLst>
              <a:ext uri="{FF2B5EF4-FFF2-40B4-BE49-F238E27FC236}">
                <a16:creationId xmlns:a16="http://schemas.microsoft.com/office/drawing/2014/main" id="{6507D3F1-885E-47F8-8A3D-31538B05DE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6172" y="3936606"/>
            <a:ext cx="2590422" cy="2590422"/>
          </a:xfrm>
          <a:prstGeom prst="rect">
            <a:avLst/>
          </a:prstGeom>
        </p:spPr>
      </p:pic>
      <p:pic>
        <p:nvPicPr>
          <p:cNvPr id="19" name="Graphic 18" descr="Home outline">
            <a:extLst>
              <a:ext uri="{FF2B5EF4-FFF2-40B4-BE49-F238E27FC236}">
                <a16:creationId xmlns:a16="http://schemas.microsoft.com/office/drawing/2014/main" id="{F545D317-B6E3-4896-86D5-BFCE799B40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00345" y="3936606"/>
            <a:ext cx="2590422" cy="2590422"/>
          </a:xfrm>
          <a:prstGeom prst="rect">
            <a:avLst/>
          </a:prstGeom>
        </p:spPr>
      </p:pic>
      <p:pic>
        <p:nvPicPr>
          <p:cNvPr id="6" name="Slide 3 (2)">
            <a:hlinkClick r:id="" action="ppaction://media"/>
            <a:extLst>
              <a:ext uri="{FF2B5EF4-FFF2-40B4-BE49-F238E27FC236}">
                <a16:creationId xmlns:a16="http://schemas.microsoft.com/office/drawing/2014/main" id="{C0351607-51DC-4475-8729-C222F5A0E03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76994" y="326728"/>
            <a:ext cx="609600" cy="609600"/>
          </a:xfrm>
          <a:prstGeom prst="rect">
            <a:avLst/>
          </a:prstGeom>
        </p:spPr>
      </p:pic>
    </p:spTree>
    <p:extLst>
      <p:ext uri="{BB962C8B-B14F-4D97-AF65-F5344CB8AC3E}">
        <p14:creationId xmlns:p14="http://schemas.microsoft.com/office/powerpoint/2010/main" val="342363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6542"/>
    </mc:Choice>
    <mc:Fallback xmlns="">
      <p:transition spd="slow" advTm="46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6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BGRectangle">
            <a:extLst>
              <a:ext uri="{FF2B5EF4-FFF2-40B4-BE49-F238E27FC236}">
                <a16:creationId xmlns:a16="http://schemas.microsoft.com/office/drawing/2014/main" id="{9CC67894-1D18-43E0-B8E1-ECF37EB0D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13E3398-4840-4DA1-B674-51AE569B2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runge Background Free Stock Photo - Public Domain Pictures">
            <a:extLst>
              <a:ext uri="{FF2B5EF4-FFF2-40B4-BE49-F238E27FC236}">
                <a16:creationId xmlns:a16="http://schemas.microsoft.com/office/drawing/2014/main" id="{84092FDE-870D-4EA3-9C21-1330C471ED23}"/>
              </a:ext>
            </a:extLst>
          </p:cNvPr>
          <p:cNvPicPr>
            <a:picLocks noChangeAspect="1"/>
          </p:cNvPicPr>
          <p:nvPr/>
        </p:nvPicPr>
        <p:blipFill rotWithShape="1">
          <a:blip r:embed="rId5">
            <a:alphaModFix amt="50000"/>
          </a:blip>
          <a:srcRect t="8524" b="7207"/>
          <a:stretch/>
        </p:blipFill>
        <p:spPr>
          <a:xfrm>
            <a:off x="20" y="1282"/>
            <a:ext cx="12191980" cy="6856718"/>
          </a:xfrm>
          <a:prstGeom prst="rect">
            <a:avLst/>
          </a:prstGeom>
        </p:spPr>
      </p:pic>
      <p:sp>
        <p:nvSpPr>
          <p:cNvPr id="43" name="!!Line">
            <a:extLst>
              <a:ext uri="{FF2B5EF4-FFF2-40B4-BE49-F238E27FC236}">
                <a16:creationId xmlns:a16="http://schemas.microsoft.com/office/drawing/2014/main" id="{83306AB0-8BF5-43D5-B5E2-C53EA0783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826324"/>
            <a:ext cx="27432"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5BEBFB4D-8D25-4608-82EC-D93D604FA296}"/>
              </a:ext>
            </a:extLst>
          </p:cNvPr>
          <p:cNvSpPr>
            <a:spLocks noGrp="1"/>
          </p:cNvSpPr>
          <p:nvPr>
            <p:ph idx="1"/>
          </p:nvPr>
        </p:nvSpPr>
        <p:spPr>
          <a:xfrm>
            <a:off x="943276" y="1719503"/>
            <a:ext cx="10712448" cy="4989421"/>
          </a:xfrm>
        </p:spPr>
        <p:txBody>
          <a:bodyPr vert="horz" lIns="91440" tIns="45720" rIns="91440" bIns="45720" rtlCol="0" anchor="t">
            <a:noAutofit/>
          </a:bodyPr>
          <a:lstStyle/>
          <a:p>
            <a:pPr>
              <a:spcBef>
                <a:spcPct val="0"/>
              </a:spcBef>
              <a:spcAft>
                <a:spcPts val="600"/>
              </a:spcAft>
            </a:pPr>
            <a:r>
              <a:rPr lang="en-US" sz="1800" dirty="0">
                <a:solidFill>
                  <a:srgbClr val="FFFFFF"/>
                </a:solidFill>
                <a:cs typeface="Calibri"/>
              </a:rPr>
              <a:t>"State": realtor.com residential listings database</a:t>
            </a:r>
          </a:p>
          <a:p>
            <a:pPr lvl="1">
              <a:spcBef>
                <a:spcPct val="0"/>
              </a:spcBef>
              <a:spcAft>
                <a:spcPts val="600"/>
              </a:spcAft>
            </a:pPr>
            <a:r>
              <a:rPr lang="en-US" sz="1600" dirty="0">
                <a:solidFill>
                  <a:schemeClr val="bg1"/>
                </a:solidFill>
                <a:ea typeface="+mn-lt"/>
                <a:cs typeface="+mn-lt"/>
                <a:hlinkClick r:id="rId6">
                  <a:extLst>
                    <a:ext uri="{A12FA001-AC4F-418D-AE19-62706E023703}">
                      <ahyp:hlinkClr xmlns:ahyp="http://schemas.microsoft.com/office/drawing/2018/hyperlinkcolor" val="tx"/>
                    </a:ext>
                  </a:extLst>
                </a:hlinkClick>
              </a:rPr>
              <a:t>https://www.realtor.com/research/data/</a:t>
            </a:r>
            <a:r>
              <a:rPr lang="en-US" sz="1600" dirty="0">
                <a:solidFill>
                  <a:schemeClr val="bg1"/>
                </a:solidFill>
                <a:ea typeface="+mn-lt"/>
                <a:cs typeface="+mn-lt"/>
              </a:rPr>
              <a:t> </a:t>
            </a:r>
          </a:p>
          <a:p>
            <a:pPr lvl="1">
              <a:spcBef>
                <a:spcPct val="0"/>
              </a:spcBef>
              <a:spcAft>
                <a:spcPts val="600"/>
              </a:spcAft>
            </a:pPr>
            <a:r>
              <a:rPr lang="en-US" sz="1600" dirty="0">
                <a:solidFill>
                  <a:schemeClr val="bg1"/>
                </a:solidFill>
                <a:ea typeface="+mn-lt"/>
                <a:cs typeface="+mn-lt"/>
              </a:rPr>
              <a:t>Realtor Data: RDC_Inventory_Core_Metrics_State_Monthly_History.csv</a:t>
            </a:r>
            <a:endParaRPr lang="en-US" sz="1600" dirty="0">
              <a:solidFill>
                <a:schemeClr val="bg1"/>
              </a:solidFill>
              <a:cs typeface="Calibri"/>
            </a:endParaRPr>
          </a:p>
          <a:p>
            <a:pPr lvl="1">
              <a:spcBef>
                <a:spcPct val="0"/>
              </a:spcBef>
              <a:spcAft>
                <a:spcPts val="600"/>
              </a:spcAft>
            </a:pPr>
            <a:r>
              <a:rPr lang="en-US" sz="1600" dirty="0">
                <a:solidFill>
                  <a:schemeClr val="bg1"/>
                </a:solidFill>
                <a:cs typeface="Calibri"/>
              </a:rPr>
              <a:t>Includes realtor data from all 50 states + District of Columbia and Marshall Islands</a:t>
            </a:r>
          </a:p>
          <a:p>
            <a:pPr lvl="1">
              <a:spcBef>
                <a:spcPct val="0"/>
              </a:spcBef>
              <a:spcAft>
                <a:spcPts val="600"/>
              </a:spcAft>
            </a:pPr>
            <a:r>
              <a:rPr lang="en-US" sz="1600" dirty="0">
                <a:solidFill>
                  <a:schemeClr val="bg1"/>
                </a:solidFill>
                <a:cs typeface="Calibri"/>
              </a:rPr>
              <a:t>Market trends and monthly statistics on active for-sale listings (including median list price, average list price, luxury list price, median days on market, average days on market, total active listings, new listings, price increases, price reductions)</a:t>
            </a:r>
          </a:p>
          <a:p>
            <a:r>
              <a:rPr lang="en-US" sz="1800" dirty="0">
                <a:solidFill>
                  <a:srgbClr val="FFFFFF"/>
                </a:solidFill>
                <a:cs typeface="Calibri"/>
              </a:rPr>
              <a:t>"Mtg": NATIONAL MORTGAGE DATABASE (NMDB) AGGREGATE DATA</a:t>
            </a:r>
          </a:p>
          <a:p>
            <a:pPr lvl="1">
              <a:spcBef>
                <a:spcPct val="0"/>
              </a:spcBef>
              <a:spcAft>
                <a:spcPts val="600"/>
              </a:spcAft>
            </a:pPr>
            <a:r>
              <a:rPr lang="en-US" sz="1600" dirty="0">
                <a:solidFill>
                  <a:schemeClr val="bg1"/>
                </a:solidFill>
                <a:ea typeface="+mn-lt"/>
                <a:cs typeface="+mn-lt"/>
                <a:hlinkClick r:id="rId7">
                  <a:extLst>
                    <a:ext uri="{A12FA001-AC4F-418D-AE19-62706E023703}">
                      <ahyp:hlinkClr xmlns:ahyp="http://schemas.microsoft.com/office/drawing/2018/hyperlinkcolor" val="tx"/>
                    </a:ext>
                  </a:extLst>
                </a:hlinkClick>
              </a:rPr>
              <a:t>https://www.fhfa.gov/DataTools/Downloads/Pages/National-Mortgage-Database-Aggregate-Data.asp</a:t>
            </a:r>
            <a:r>
              <a:rPr lang="en-US" sz="1600" dirty="0">
                <a:solidFill>
                  <a:schemeClr val="bg1"/>
                </a:solidFill>
                <a:cs typeface="Calibri"/>
                <a:hlinkClick r:id="rId7">
                  <a:extLst>
                    <a:ext uri="{A12FA001-AC4F-418D-AE19-62706E023703}">
                      <ahyp:hlinkClr xmlns:ahyp="http://schemas.microsoft.com/office/drawing/2018/hyperlinkcolor" val="tx"/>
                    </a:ext>
                  </a:extLst>
                </a:hlinkClick>
              </a:rPr>
              <a:t>x</a:t>
            </a:r>
            <a:endParaRPr lang="en-US" sz="1600" dirty="0">
              <a:solidFill>
                <a:schemeClr val="bg1"/>
              </a:solidFill>
              <a:cs typeface="Calibri"/>
            </a:endParaRPr>
          </a:p>
          <a:p>
            <a:pPr lvl="1">
              <a:spcBef>
                <a:spcPct val="0"/>
              </a:spcBef>
              <a:spcAft>
                <a:spcPts val="600"/>
              </a:spcAft>
            </a:pPr>
            <a:r>
              <a:rPr lang="en-US" sz="1600" dirty="0">
                <a:solidFill>
                  <a:schemeClr val="bg1"/>
                </a:solidFill>
                <a:cs typeface="Calibri"/>
              </a:rPr>
              <a:t>Mortgage Data: Monthly-National-Statistics-for-New-Residential-Mortgages-in-the-United-States</a:t>
            </a:r>
          </a:p>
          <a:p>
            <a:pPr lvl="1">
              <a:spcBef>
                <a:spcPct val="0"/>
              </a:spcBef>
              <a:spcAft>
                <a:spcPts val="600"/>
              </a:spcAft>
            </a:pPr>
            <a:r>
              <a:rPr lang="en-US" sz="1600" dirty="0">
                <a:solidFill>
                  <a:schemeClr val="bg1"/>
                </a:solidFill>
                <a:cs typeface="Calibri"/>
              </a:rPr>
              <a:t>A nationally representative five percent sample of residential mortgages in the United States. Publication of aggregate data from NMDB is a step toward implementing the statutory requirements of section 1324(c) of the Federal Housing Enterprises Financial Safety and Soundness Act of 1992, as amended by the Housing and Economic Recovery Act of 2008. The statute requires FHFA to conduct a monthly mortgage market survey to collect data on the characteristics of individual mortgages, both Enterprise and non-Enterprise, and to make the data available to the public while protecting the privacy of the borrowers.</a:t>
            </a:r>
          </a:p>
        </p:txBody>
      </p:sp>
      <p:sp>
        <p:nvSpPr>
          <p:cNvPr id="2" name="TextBox 1">
            <a:extLst>
              <a:ext uri="{FF2B5EF4-FFF2-40B4-BE49-F238E27FC236}">
                <a16:creationId xmlns:a16="http://schemas.microsoft.com/office/drawing/2014/main" id="{6804EE1A-4383-4584-A7AC-EA8DFB83939C}"/>
              </a:ext>
            </a:extLst>
          </p:cNvPr>
          <p:cNvSpPr txBox="1"/>
          <p:nvPr/>
        </p:nvSpPr>
        <p:spPr>
          <a:xfrm>
            <a:off x="1130060" y="928777"/>
            <a:ext cx="35575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solidFill>
                  <a:srgbClr val="FFFFFF"/>
                </a:solidFill>
              </a:rPr>
              <a:t>EDA - Datasets</a:t>
            </a:r>
            <a:endParaRPr lang="en-US" sz="3600" dirty="0">
              <a:solidFill>
                <a:srgbClr val="FFFFFF"/>
              </a:solidFill>
              <a:cs typeface="Calibri"/>
            </a:endParaRPr>
          </a:p>
        </p:txBody>
      </p:sp>
      <p:pic>
        <p:nvPicPr>
          <p:cNvPr id="3" name="Slide 4">
            <a:hlinkClick r:id="" action="ppaction://media"/>
            <a:extLst>
              <a:ext uri="{FF2B5EF4-FFF2-40B4-BE49-F238E27FC236}">
                <a16:creationId xmlns:a16="http://schemas.microsoft.com/office/drawing/2014/main" id="{9DDCE538-EF89-49C8-B370-6C399F995CE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46124" y="319177"/>
            <a:ext cx="609600" cy="609600"/>
          </a:xfrm>
          <a:prstGeom prst="rect">
            <a:avLst/>
          </a:prstGeom>
        </p:spPr>
      </p:pic>
    </p:spTree>
    <p:extLst>
      <p:ext uri="{BB962C8B-B14F-4D97-AF65-F5344CB8AC3E}">
        <p14:creationId xmlns:p14="http://schemas.microsoft.com/office/powerpoint/2010/main" val="3898694409"/>
      </p:ext>
    </p:extLst>
  </p:cSld>
  <p:clrMapOvr>
    <a:masterClrMapping/>
  </p:clrMapOvr>
  <mc:AlternateContent xmlns:mc="http://schemas.openxmlformats.org/markup-compatibility/2006" xmlns:p14="http://schemas.microsoft.com/office/powerpoint/2010/main">
    <mc:Choice Requires="p14">
      <p:transition spd="slow" p14:dur="2000" advTm="119801"/>
    </mc:Choice>
    <mc:Fallback xmlns="">
      <p:transition spd="slow" advTm="119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3">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runge Background Free Stock Photo - Public Domain Pictures">
            <a:extLst>
              <a:ext uri="{FF2B5EF4-FFF2-40B4-BE49-F238E27FC236}">
                <a16:creationId xmlns:a16="http://schemas.microsoft.com/office/drawing/2014/main" id="{84092FDE-870D-4EA3-9C21-1330C471ED23}"/>
              </a:ext>
            </a:extLst>
          </p:cNvPr>
          <p:cNvPicPr>
            <a:picLocks noChangeAspect="1"/>
          </p:cNvPicPr>
          <p:nvPr/>
        </p:nvPicPr>
        <p:blipFill rotWithShape="1">
          <a:blip r:embed="rId5">
            <a:alphaModFix amt="50000"/>
          </a:blip>
          <a:srcRect t="8524" b="7207"/>
          <a:stretch/>
        </p:blipFill>
        <p:spPr>
          <a:xfrm>
            <a:off x="20" y="7464"/>
            <a:ext cx="12191980" cy="6856718"/>
          </a:xfrm>
          <a:prstGeom prst="rect">
            <a:avLst/>
          </a:prstGeom>
        </p:spPr>
      </p:pic>
      <p:sp>
        <p:nvSpPr>
          <p:cNvPr id="40"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5BEBFB4D-8D25-4608-82EC-D93D604FA296}"/>
              </a:ext>
            </a:extLst>
          </p:cNvPr>
          <p:cNvSpPr>
            <a:spLocks noGrp="1"/>
          </p:cNvSpPr>
          <p:nvPr>
            <p:ph idx="1"/>
          </p:nvPr>
        </p:nvSpPr>
        <p:spPr>
          <a:xfrm>
            <a:off x="1513215" y="3734915"/>
            <a:ext cx="2725920" cy="1422171"/>
          </a:xfrm>
        </p:spPr>
        <p:txBody>
          <a:bodyPr vert="horz" lIns="91440" tIns="45720" rIns="91440" bIns="45720" rtlCol="0" anchor="ctr">
            <a:normAutofit/>
          </a:bodyPr>
          <a:lstStyle/>
          <a:p>
            <a:pPr marL="0" indent="0" algn="r">
              <a:spcBef>
                <a:spcPct val="0"/>
              </a:spcBef>
              <a:spcAft>
                <a:spcPts val="600"/>
              </a:spcAft>
              <a:buNone/>
            </a:pPr>
            <a:r>
              <a:rPr lang="en-US" b="1" dirty="0">
                <a:solidFill>
                  <a:schemeClr val="bg1"/>
                </a:solidFill>
              </a:rPr>
              <a:t>Mtg Basics Stats</a:t>
            </a:r>
            <a:endParaRPr lang="en-US" b="1" dirty="0">
              <a:solidFill>
                <a:schemeClr val="bg1"/>
              </a:solidFill>
              <a:cs typeface="Calibri"/>
            </a:endParaRPr>
          </a:p>
        </p:txBody>
      </p:sp>
      <p:sp>
        <p:nvSpPr>
          <p:cNvPr id="2" name="TextBox 1">
            <a:extLst>
              <a:ext uri="{FF2B5EF4-FFF2-40B4-BE49-F238E27FC236}">
                <a16:creationId xmlns:a16="http://schemas.microsoft.com/office/drawing/2014/main" id="{53AD86D0-4F1E-4177-860F-55DC38455F1B}"/>
              </a:ext>
            </a:extLst>
          </p:cNvPr>
          <p:cNvSpPr txBox="1"/>
          <p:nvPr/>
        </p:nvSpPr>
        <p:spPr>
          <a:xfrm>
            <a:off x="5033003" y="3606270"/>
            <a:ext cx="702765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January 1998 – March 2021</a:t>
            </a:r>
            <a:endParaRPr lang="en-US" dirty="0">
              <a:solidFill>
                <a:schemeClr val="bg1"/>
              </a:solidFill>
            </a:endParaRPr>
          </a:p>
          <a:p>
            <a:pPr marL="285750" indent="-285750">
              <a:buFont typeface="Arial"/>
              <a:buChar char="•"/>
            </a:pPr>
            <a:r>
              <a:rPr lang="en-US" dirty="0">
                <a:solidFill>
                  <a:schemeClr val="bg1"/>
                </a:solidFill>
                <a:cs typeface="Calibri"/>
              </a:rPr>
              <a:t>Average Originations per month: 823,000</a:t>
            </a:r>
          </a:p>
          <a:p>
            <a:pPr indent="-285750">
              <a:buFont typeface="Arial"/>
              <a:buChar char="•"/>
            </a:pPr>
            <a:r>
              <a:rPr lang="en-US" dirty="0">
                <a:solidFill>
                  <a:schemeClr val="bg1"/>
                </a:solidFill>
                <a:ea typeface="+mn-lt"/>
                <a:cs typeface="+mn-lt"/>
              </a:rPr>
              <a:t>Average Loan Amount: $203,600</a:t>
            </a:r>
          </a:p>
          <a:p>
            <a:pPr indent="-285750">
              <a:buFont typeface="Arial"/>
              <a:buChar char="•"/>
            </a:pPr>
            <a:r>
              <a:rPr lang="en-US" dirty="0">
                <a:solidFill>
                  <a:schemeClr val="bg1"/>
                </a:solidFill>
                <a:ea typeface="+mn-lt"/>
                <a:cs typeface="+mn-lt"/>
              </a:rPr>
              <a:t>Average Purchase Price: $289,500</a:t>
            </a:r>
          </a:p>
          <a:p>
            <a:pPr indent="-285750">
              <a:buFont typeface="Arial"/>
              <a:buChar char="•"/>
            </a:pPr>
            <a:r>
              <a:rPr lang="en-US" dirty="0">
                <a:solidFill>
                  <a:schemeClr val="bg1"/>
                </a:solidFill>
                <a:ea typeface="+mn-lt"/>
                <a:cs typeface="+mn-lt"/>
              </a:rPr>
              <a:t>Average Interest Rate: 5.45%</a:t>
            </a:r>
          </a:p>
          <a:p>
            <a:pPr indent="-285750">
              <a:buFont typeface="Arial"/>
              <a:buChar char="•"/>
            </a:pPr>
            <a:r>
              <a:rPr lang="en-US" dirty="0">
                <a:solidFill>
                  <a:schemeClr val="bg1"/>
                </a:solidFill>
                <a:ea typeface="+mn-lt"/>
                <a:cs typeface="+mn-lt"/>
              </a:rPr>
              <a:t>Average Home Purchase Originations - First Time Homebuyer %: 22.5</a:t>
            </a:r>
          </a:p>
          <a:p>
            <a:pPr indent="-285750">
              <a:buFont typeface="Arial"/>
              <a:buChar char="•"/>
            </a:pPr>
            <a:r>
              <a:rPr lang="en-US" dirty="0">
                <a:solidFill>
                  <a:schemeClr val="bg1"/>
                </a:solidFill>
                <a:ea typeface="+mn-lt"/>
                <a:cs typeface="+mn-lt"/>
              </a:rPr>
              <a:t>Average % of Loans by # of Borrowers and Gender - One Borrower – Male: 28.28</a:t>
            </a:r>
          </a:p>
          <a:p>
            <a:pPr indent="-285750">
              <a:buFont typeface="Arial"/>
              <a:buChar char="•"/>
            </a:pPr>
            <a:r>
              <a:rPr lang="en-US" dirty="0">
                <a:solidFill>
                  <a:schemeClr val="bg1"/>
                </a:solidFill>
                <a:ea typeface="+mn-lt"/>
                <a:cs typeface="+mn-lt"/>
              </a:rPr>
              <a:t>Average % of Loans by # of Borrowers and Gender - One Borrower – Female: 20.13</a:t>
            </a:r>
          </a:p>
        </p:txBody>
      </p:sp>
      <p:sp>
        <p:nvSpPr>
          <p:cNvPr id="3" name="Content Placeholder 12">
            <a:extLst>
              <a:ext uri="{FF2B5EF4-FFF2-40B4-BE49-F238E27FC236}">
                <a16:creationId xmlns:a16="http://schemas.microsoft.com/office/drawing/2014/main" id="{BA1FE1DC-ABDB-4B3E-88C2-86C0139ACBF2}"/>
              </a:ext>
            </a:extLst>
          </p:cNvPr>
          <p:cNvSpPr txBox="1">
            <a:spLocks/>
          </p:cNvSpPr>
          <p:nvPr/>
        </p:nvSpPr>
        <p:spPr>
          <a:xfrm>
            <a:off x="1375940" y="1725281"/>
            <a:ext cx="2884070" cy="142217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ts val="600"/>
              </a:spcAft>
              <a:buFont typeface="Arial" panose="020B0604020202020204" pitchFamily="34" charset="0"/>
              <a:buNone/>
            </a:pPr>
            <a:r>
              <a:rPr lang="en-US" b="1" dirty="0">
                <a:solidFill>
                  <a:schemeClr val="bg1"/>
                </a:solidFill>
              </a:rPr>
              <a:t>State Basics Stats</a:t>
            </a:r>
            <a:endParaRPr lang="en-US" b="1" dirty="0">
              <a:solidFill>
                <a:schemeClr val="bg1"/>
              </a:solidFill>
              <a:cs typeface="Calibri"/>
            </a:endParaRPr>
          </a:p>
        </p:txBody>
      </p:sp>
      <p:sp>
        <p:nvSpPr>
          <p:cNvPr id="10" name="TextBox 9">
            <a:extLst>
              <a:ext uri="{FF2B5EF4-FFF2-40B4-BE49-F238E27FC236}">
                <a16:creationId xmlns:a16="http://schemas.microsoft.com/office/drawing/2014/main" id="{EE6CF3D9-6909-472C-AB96-7251195AE452}"/>
              </a:ext>
            </a:extLst>
          </p:cNvPr>
          <p:cNvSpPr txBox="1"/>
          <p:nvPr/>
        </p:nvSpPr>
        <p:spPr>
          <a:xfrm>
            <a:off x="5033003" y="1020947"/>
            <a:ext cx="593497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July 2016 – November 2021</a:t>
            </a:r>
          </a:p>
          <a:p>
            <a:r>
              <a:rPr lang="en-US" dirty="0">
                <a:solidFill>
                  <a:schemeClr val="bg1"/>
                </a:solidFill>
                <a:cs typeface="Calibri"/>
              </a:rPr>
              <a:t>Means:</a:t>
            </a:r>
          </a:p>
          <a:p>
            <a:pPr marL="285750" indent="-285750">
              <a:buFont typeface="Arial"/>
              <a:buChar char="•"/>
            </a:pPr>
            <a:r>
              <a:rPr lang="en-US" dirty="0">
                <a:solidFill>
                  <a:schemeClr val="bg1"/>
                </a:solidFill>
                <a:cs typeface="Calibri"/>
              </a:rPr>
              <a:t>Average listing price: $498,618</a:t>
            </a:r>
          </a:p>
          <a:p>
            <a:pPr marL="285750" indent="-285750">
              <a:buFont typeface="Arial"/>
              <a:buChar char="•"/>
            </a:pPr>
            <a:r>
              <a:rPr lang="en-US" dirty="0">
                <a:solidFill>
                  <a:schemeClr val="bg1"/>
                </a:solidFill>
                <a:cs typeface="Calibri"/>
              </a:rPr>
              <a:t>Median listing price: $313,875</a:t>
            </a:r>
          </a:p>
          <a:p>
            <a:pPr marL="285750" indent="-285750">
              <a:buFont typeface="Arial"/>
              <a:buChar char="•"/>
            </a:pPr>
            <a:r>
              <a:rPr lang="en-US" dirty="0">
                <a:solidFill>
                  <a:schemeClr val="bg1"/>
                </a:solidFill>
                <a:cs typeface="Calibri"/>
              </a:rPr>
              <a:t>Median days on market: 69.3</a:t>
            </a:r>
          </a:p>
          <a:p>
            <a:r>
              <a:rPr lang="en-US" dirty="0">
                <a:solidFill>
                  <a:schemeClr val="bg1"/>
                </a:solidFill>
                <a:cs typeface="Calibri"/>
              </a:rPr>
              <a:t>Top:</a:t>
            </a:r>
          </a:p>
          <a:p>
            <a:pPr marL="285750" indent="-285750">
              <a:buFont typeface="Arial"/>
              <a:buChar char="•"/>
            </a:pPr>
            <a:r>
              <a:rPr lang="en-US" dirty="0">
                <a:solidFill>
                  <a:schemeClr val="bg1"/>
                </a:solidFill>
                <a:cs typeface="Calibri"/>
              </a:rPr>
              <a:t>State: Texas</a:t>
            </a:r>
          </a:p>
          <a:p>
            <a:pPr marL="285750" indent="-285750">
              <a:buFont typeface="Arial"/>
              <a:buChar char="•"/>
            </a:pPr>
            <a:r>
              <a:rPr lang="en-US" dirty="0">
                <a:solidFill>
                  <a:schemeClr val="bg1"/>
                </a:solidFill>
                <a:cs typeface="Calibri"/>
              </a:rPr>
              <a:t>Year: 2019</a:t>
            </a:r>
          </a:p>
          <a:p>
            <a:endParaRPr lang="en-US" dirty="0">
              <a:solidFill>
                <a:schemeClr val="bg1"/>
              </a:solidFill>
              <a:cs typeface="Calibri"/>
            </a:endParaRPr>
          </a:p>
        </p:txBody>
      </p:sp>
      <p:cxnSp>
        <p:nvCxnSpPr>
          <p:cNvPr id="5" name="Straight Arrow Connector 4">
            <a:extLst>
              <a:ext uri="{FF2B5EF4-FFF2-40B4-BE49-F238E27FC236}">
                <a16:creationId xmlns:a16="http://schemas.microsoft.com/office/drawing/2014/main" id="{7107B587-77C4-4F9F-969C-457DA24BE5AD}"/>
              </a:ext>
            </a:extLst>
          </p:cNvPr>
          <p:cNvCxnSpPr/>
          <p:nvPr/>
        </p:nvCxnSpPr>
        <p:spPr>
          <a:xfrm flipV="1">
            <a:off x="5054024" y="3408440"/>
            <a:ext cx="6627960" cy="14378"/>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ADDF88-979D-4FC4-87E3-8D8D67C97C95}"/>
              </a:ext>
            </a:extLst>
          </p:cNvPr>
          <p:cNvSpPr txBox="1"/>
          <p:nvPr/>
        </p:nvSpPr>
        <p:spPr>
          <a:xfrm>
            <a:off x="683268" y="491487"/>
            <a:ext cx="30478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solidFill>
                  <a:srgbClr val="FFFFFF"/>
                </a:solidFill>
              </a:rPr>
              <a:t>EDA - Statistics</a:t>
            </a:r>
            <a:endParaRPr lang="en-US" sz="3600" b="1" dirty="0">
              <a:solidFill>
                <a:srgbClr val="FFFFFF"/>
              </a:solidFill>
              <a:cs typeface="Calibri"/>
            </a:endParaRPr>
          </a:p>
        </p:txBody>
      </p:sp>
      <p:pic>
        <p:nvPicPr>
          <p:cNvPr id="7" name="Slide 5">
            <a:hlinkClick r:id="" action="ppaction://media"/>
            <a:extLst>
              <a:ext uri="{FF2B5EF4-FFF2-40B4-BE49-F238E27FC236}">
                <a16:creationId xmlns:a16="http://schemas.microsoft.com/office/drawing/2014/main" id="{44667478-AA5A-4DE8-BA71-0164B7D127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46955" y="407615"/>
            <a:ext cx="609600" cy="609600"/>
          </a:xfrm>
          <a:prstGeom prst="rect">
            <a:avLst/>
          </a:prstGeom>
        </p:spPr>
      </p:pic>
    </p:spTree>
    <p:extLst>
      <p:ext uri="{BB962C8B-B14F-4D97-AF65-F5344CB8AC3E}">
        <p14:creationId xmlns:p14="http://schemas.microsoft.com/office/powerpoint/2010/main" val="1140088553"/>
      </p:ext>
    </p:extLst>
  </p:cSld>
  <p:clrMapOvr>
    <a:masterClrMapping/>
  </p:clrMapOvr>
  <mc:AlternateContent xmlns:mc="http://schemas.openxmlformats.org/markup-compatibility/2006" xmlns:p14="http://schemas.microsoft.com/office/powerpoint/2010/main">
    <mc:Choice Requires="p14">
      <p:transition spd="slow" p14:dur="2000" advTm="89593"/>
    </mc:Choice>
    <mc:Fallback xmlns="">
      <p:transition spd="slow" advTm="89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5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3">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runge Background Free Stock Photo - Public Domain Pictures">
            <a:extLst>
              <a:ext uri="{FF2B5EF4-FFF2-40B4-BE49-F238E27FC236}">
                <a16:creationId xmlns:a16="http://schemas.microsoft.com/office/drawing/2014/main" id="{84092FDE-870D-4EA3-9C21-1330C471ED23}"/>
              </a:ext>
            </a:extLst>
          </p:cNvPr>
          <p:cNvPicPr>
            <a:picLocks noChangeAspect="1"/>
          </p:cNvPicPr>
          <p:nvPr/>
        </p:nvPicPr>
        <p:blipFill rotWithShape="1">
          <a:blip r:embed="rId5">
            <a:alphaModFix amt="50000"/>
          </a:blip>
          <a:srcRect t="8524" b="7207"/>
          <a:stretch/>
        </p:blipFill>
        <p:spPr>
          <a:xfrm>
            <a:off x="20" y="1282"/>
            <a:ext cx="12191980" cy="6856718"/>
          </a:xfrm>
          <a:prstGeom prst="rect">
            <a:avLst/>
          </a:prstGeom>
        </p:spPr>
      </p:pic>
      <p:sp>
        <p:nvSpPr>
          <p:cNvPr id="40"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5BEBFB4D-8D25-4608-82EC-D93D604FA296}"/>
              </a:ext>
            </a:extLst>
          </p:cNvPr>
          <p:cNvSpPr>
            <a:spLocks noGrp="1"/>
          </p:cNvSpPr>
          <p:nvPr>
            <p:ph idx="1"/>
          </p:nvPr>
        </p:nvSpPr>
        <p:spPr>
          <a:xfrm>
            <a:off x="669467" y="1453388"/>
            <a:ext cx="3832976" cy="1982888"/>
          </a:xfrm>
        </p:spPr>
        <p:txBody>
          <a:bodyPr vert="horz" lIns="91440" tIns="45720" rIns="91440" bIns="45720" rtlCol="0" anchor="t">
            <a:normAutofit/>
          </a:bodyPr>
          <a:lstStyle/>
          <a:p>
            <a:pPr marL="0" indent="0">
              <a:spcBef>
                <a:spcPct val="0"/>
              </a:spcBef>
              <a:spcAft>
                <a:spcPts val="600"/>
              </a:spcAft>
              <a:buNone/>
            </a:pPr>
            <a:r>
              <a:rPr lang="en-US" sz="2400" dirty="0">
                <a:solidFill>
                  <a:schemeClr val="bg1"/>
                </a:solidFill>
                <a:cs typeface="Calibri"/>
              </a:rPr>
              <a:t>% of Borrowers by Age:</a:t>
            </a:r>
            <a:endParaRPr lang="en-US" dirty="0">
              <a:solidFill>
                <a:schemeClr val="bg1"/>
              </a:solidFill>
            </a:endParaRPr>
          </a:p>
          <a:p>
            <a:pPr marL="342900" indent="-342900">
              <a:spcBef>
                <a:spcPct val="0"/>
              </a:spcBef>
              <a:spcAft>
                <a:spcPts val="600"/>
              </a:spcAft>
            </a:pPr>
            <a:r>
              <a:rPr lang="en-US" sz="2400" dirty="0">
                <a:solidFill>
                  <a:schemeClr val="bg1"/>
                </a:solidFill>
                <a:cs typeface="Calibri"/>
              </a:rPr>
              <a:t>Increase in borrowers at least 65 y/o</a:t>
            </a:r>
          </a:p>
          <a:p>
            <a:pPr marL="342900" indent="-342900">
              <a:spcBef>
                <a:spcPct val="0"/>
              </a:spcBef>
              <a:spcAft>
                <a:spcPts val="600"/>
              </a:spcAft>
            </a:pPr>
            <a:r>
              <a:rPr lang="en-US" sz="2400" dirty="0">
                <a:solidFill>
                  <a:schemeClr val="bg1"/>
                </a:solidFill>
                <a:cs typeface="Calibri"/>
              </a:rPr>
              <a:t>Decrease in borrowers 35-44 y/o</a:t>
            </a:r>
          </a:p>
          <a:p>
            <a:pPr marL="0" indent="0">
              <a:spcBef>
                <a:spcPct val="0"/>
              </a:spcBef>
              <a:spcAft>
                <a:spcPts val="600"/>
              </a:spcAft>
              <a:buNone/>
            </a:pPr>
            <a:endParaRPr lang="en-US" sz="2400" dirty="0">
              <a:solidFill>
                <a:schemeClr val="bg1"/>
              </a:solidFill>
              <a:cs typeface="Calibri"/>
            </a:endParaRPr>
          </a:p>
        </p:txBody>
      </p:sp>
      <p:pic>
        <p:nvPicPr>
          <p:cNvPr id="3" name="Picture 4" descr="Graphical user interface, chart, line chart&#10;&#10;Description automatically generated">
            <a:extLst>
              <a:ext uri="{FF2B5EF4-FFF2-40B4-BE49-F238E27FC236}">
                <a16:creationId xmlns:a16="http://schemas.microsoft.com/office/drawing/2014/main" id="{14AB310E-58CA-44CA-8879-6A5B17C6868B}"/>
              </a:ext>
            </a:extLst>
          </p:cNvPr>
          <p:cNvPicPr>
            <a:picLocks noChangeAspect="1"/>
          </p:cNvPicPr>
          <p:nvPr/>
        </p:nvPicPr>
        <p:blipFill>
          <a:blip r:embed="rId6"/>
          <a:stretch>
            <a:fillRect/>
          </a:stretch>
        </p:blipFill>
        <p:spPr>
          <a:xfrm>
            <a:off x="5989607" y="186821"/>
            <a:ext cx="5805578" cy="3249455"/>
          </a:xfrm>
          <a:prstGeom prst="rect">
            <a:avLst/>
          </a:prstGeom>
        </p:spPr>
      </p:pic>
      <p:pic>
        <p:nvPicPr>
          <p:cNvPr id="5" name="Picture 5" descr="Chart, line chart&#10;&#10;Description automatically generated">
            <a:extLst>
              <a:ext uri="{FF2B5EF4-FFF2-40B4-BE49-F238E27FC236}">
                <a16:creationId xmlns:a16="http://schemas.microsoft.com/office/drawing/2014/main" id="{289B2181-90F8-4415-9976-715461FA8EBA}"/>
              </a:ext>
            </a:extLst>
          </p:cNvPr>
          <p:cNvPicPr>
            <a:picLocks noChangeAspect="1"/>
          </p:cNvPicPr>
          <p:nvPr/>
        </p:nvPicPr>
        <p:blipFill>
          <a:blip r:embed="rId7"/>
          <a:stretch>
            <a:fillRect/>
          </a:stretch>
        </p:blipFill>
        <p:spPr>
          <a:xfrm>
            <a:off x="5989608" y="3546422"/>
            <a:ext cx="5805577" cy="3129456"/>
          </a:xfrm>
          <a:prstGeom prst="rect">
            <a:avLst/>
          </a:prstGeom>
        </p:spPr>
      </p:pic>
      <p:sp>
        <p:nvSpPr>
          <p:cNvPr id="6" name="TextBox 5">
            <a:extLst>
              <a:ext uri="{FF2B5EF4-FFF2-40B4-BE49-F238E27FC236}">
                <a16:creationId xmlns:a16="http://schemas.microsoft.com/office/drawing/2014/main" id="{2BC501C2-E92A-431A-AF8A-BBEA22E27140}"/>
              </a:ext>
            </a:extLst>
          </p:cNvPr>
          <p:cNvSpPr txBox="1"/>
          <p:nvPr/>
        </p:nvSpPr>
        <p:spPr>
          <a:xfrm>
            <a:off x="763309" y="4359217"/>
            <a:ext cx="311701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cs typeface="Calibri"/>
              </a:rPr>
              <a:t>Interest Rates vs Average Loan Amounts:</a:t>
            </a:r>
          </a:p>
          <a:p>
            <a:pPr marL="342900" indent="-342900">
              <a:buFont typeface="Arial"/>
              <a:buChar char="•"/>
            </a:pPr>
            <a:r>
              <a:rPr lang="en-US" sz="2400" dirty="0">
                <a:solidFill>
                  <a:schemeClr val="bg1"/>
                </a:solidFill>
                <a:cs typeface="Calibri"/>
              </a:rPr>
              <a:t>Possible Negative Correlation</a:t>
            </a:r>
          </a:p>
          <a:p>
            <a:pPr marL="342900" indent="-342900">
              <a:buFont typeface="Arial"/>
              <a:buChar char="•"/>
            </a:pPr>
            <a:endParaRPr lang="en-US" sz="2400" dirty="0">
              <a:solidFill>
                <a:schemeClr val="bg1"/>
              </a:solidFill>
              <a:cs typeface="Calibri"/>
            </a:endParaRPr>
          </a:p>
        </p:txBody>
      </p:sp>
      <p:sp>
        <p:nvSpPr>
          <p:cNvPr id="10" name="TextBox 9">
            <a:extLst>
              <a:ext uri="{FF2B5EF4-FFF2-40B4-BE49-F238E27FC236}">
                <a16:creationId xmlns:a16="http://schemas.microsoft.com/office/drawing/2014/main" id="{ECE53216-417E-44E4-97CF-4189FEA6A2B1}"/>
              </a:ext>
            </a:extLst>
          </p:cNvPr>
          <p:cNvSpPr txBox="1"/>
          <p:nvPr/>
        </p:nvSpPr>
        <p:spPr>
          <a:xfrm>
            <a:off x="669467" y="345586"/>
            <a:ext cx="38329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solidFill>
                  <a:srgbClr val="FFFFFF"/>
                </a:solidFill>
              </a:rPr>
              <a:t>EDA - Visualization</a:t>
            </a:r>
            <a:endParaRPr lang="en-US" sz="3600" b="1" dirty="0">
              <a:solidFill>
                <a:srgbClr val="FFFFFF"/>
              </a:solidFill>
              <a:cs typeface="Calibri"/>
            </a:endParaRPr>
          </a:p>
        </p:txBody>
      </p:sp>
      <p:pic>
        <p:nvPicPr>
          <p:cNvPr id="7" name="Slide 6">
            <a:hlinkClick r:id="" action="ppaction://media"/>
            <a:extLst>
              <a:ext uri="{FF2B5EF4-FFF2-40B4-BE49-F238E27FC236}">
                <a16:creationId xmlns:a16="http://schemas.microsoft.com/office/drawing/2014/main" id="{9379A509-5523-4057-9A30-3BADE06E8F4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997828" y="486878"/>
            <a:ext cx="609600" cy="609600"/>
          </a:xfrm>
          <a:prstGeom prst="rect">
            <a:avLst/>
          </a:prstGeom>
        </p:spPr>
      </p:pic>
    </p:spTree>
    <p:extLst>
      <p:ext uri="{BB962C8B-B14F-4D97-AF65-F5344CB8AC3E}">
        <p14:creationId xmlns:p14="http://schemas.microsoft.com/office/powerpoint/2010/main" val="2610652394"/>
      </p:ext>
    </p:extLst>
  </p:cSld>
  <p:clrMapOvr>
    <a:masterClrMapping/>
  </p:clrMapOvr>
  <mc:AlternateContent xmlns:mc="http://schemas.openxmlformats.org/markup-compatibility/2006" xmlns:p14="http://schemas.microsoft.com/office/powerpoint/2010/main">
    <mc:Choice Requires="p14">
      <p:transition spd="slow" p14:dur="2000" advTm="69042"/>
    </mc:Choice>
    <mc:Fallback xmlns="">
      <p:transition spd="slow" advTm="69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unge Background Free Stock Photo - Public Domain Pictures">
            <a:extLst>
              <a:ext uri="{FF2B5EF4-FFF2-40B4-BE49-F238E27FC236}">
                <a16:creationId xmlns:a16="http://schemas.microsoft.com/office/drawing/2014/main" id="{84092FDE-870D-4EA3-9C21-1330C471ED23}"/>
              </a:ext>
            </a:extLst>
          </p:cNvPr>
          <p:cNvPicPr>
            <a:picLocks noChangeAspect="1"/>
          </p:cNvPicPr>
          <p:nvPr/>
        </p:nvPicPr>
        <p:blipFill rotWithShape="1">
          <a:blip r:embed="rId5">
            <a:alphaModFix amt="35000"/>
          </a:blip>
          <a:srcRect t="8524" b="7207"/>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2A3C24ED-E08C-4693-9207-BE4F9BE466F1}"/>
              </a:ext>
            </a:extLst>
          </p:cNvPr>
          <p:cNvSpPr txBox="1"/>
          <p:nvPr/>
        </p:nvSpPr>
        <p:spPr>
          <a:xfrm>
            <a:off x="6567089" y="144178"/>
            <a:ext cx="50783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cs typeface="Calibri"/>
              </a:rPr>
              <a:t>Feature Selection</a:t>
            </a:r>
            <a:endParaRPr lang="en-US" dirty="0">
              <a:cs typeface="Calibri"/>
            </a:endParaRPr>
          </a:p>
        </p:txBody>
      </p:sp>
      <p:sp>
        <p:nvSpPr>
          <p:cNvPr id="5" name="TextBox 4">
            <a:extLst>
              <a:ext uri="{FF2B5EF4-FFF2-40B4-BE49-F238E27FC236}">
                <a16:creationId xmlns:a16="http://schemas.microsoft.com/office/drawing/2014/main" id="{88B3AC7D-21E7-4A5A-A9F4-DA119A2DB140}"/>
              </a:ext>
            </a:extLst>
          </p:cNvPr>
          <p:cNvSpPr txBox="1"/>
          <p:nvPr/>
        </p:nvSpPr>
        <p:spPr>
          <a:xfrm>
            <a:off x="6679721" y="669985"/>
            <a:ext cx="5187350"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C00000"/>
                </a:solidFill>
                <a:cs typeface="Calibri"/>
              </a:rPr>
              <a:t>High Positive Correlation:</a:t>
            </a:r>
          </a:p>
          <a:p>
            <a:pPr marL="285750" indent="-285750">
              <a:buFont typeface="Arial"/>
              <a:buChar char="•"/>
            </a:pPr>
            <a:r>
              <a:rPr lang="en-US" sz="2000" b="1" dirty="0">
                <a:cs typeface="Calibri"/>
              </a:rPr>
              <a:t>Back-End Debt-to-Income Ratio – Average DTI</a:t>
            </a:r>
            <a:r>
              <a:rPr lang="en-US" sz="2000" dirty="0">
                <a:cs typeface="Calibri"/>
              </a:rPr>
              <a:t> </a:t>
            </a:r>
            <a:r>
              <a:rPr lang="en-US" sz="1600" dirty="0">
                <a:solidFill>
                  <a:srgbClr val="C00000"/>
                </a:solidFill>
                <a:cs typeface="Calibri"/>
              </a:rPr>
              <a:t>and </a:t>
            </a:r>
            <a:r>
              <a:rPr lang="en-US" sz="2000" b="1" dirty="0">
                <a:cs typeface="Calibri"/>
              </a:rPr>
              <a:t>Average Contract Rate</a:t>
            </a:r>
          </a:p>
          <a:p>
            <a:pPr marL="285750" indent="-285750">
              <a:buFont typeface="Arial"/>
              <a:buChar char="•"/>
            </a:pPr>
            <a:r>
              <a:rPr lang="en-US" sz="2000" b="1" dirty="0">
                <a:cs typeface="Calibri"/>
              </a:rPr>
              <a:t>Loan to Value – Average Loan to Value</a:t>
            </a:r>
            <a:r>
              <a:rPr lang="en-US" sz="2000" dirty="0">
                <a:cs typeface="Calibri"/>
              </a:rPr>
              <a:t> </a:t>
            </a:r>
            <a:r>
              <a:rPr lang="en-US" sz="1600" dirty="0">
                <a:solidFill>
                  <a:srgbClr val="C00000"/>
                </a:solidFill>
                <a:cs typeface="Calibri"/>
              </a:rPr>
              <a:t>and </a:t>
            </a:r>
            <a:r>
              <a:rPr lang="en-US" sz="2000" dirty="0">
                <a:cs typeface="Calibri"/>
              </a:rPr>
              <a:t>% </a:t>
            </a:r>
            <a:r>
              <a:rPr lang="en-US" sz="2000" b="1" dirty="0">
                <a:cs typeface="Calibri"/>
              </a:rPr>
              <a:t>Market Share – Government</a:t>
            </a:r>
          </a:p>
          <a:p>
            <a:pPr marL="285750" indent="-285750">
              <a:buFont typeface="Arial"/>
              <a:buChar char="•"/>
            </a:pPr>
            <a:r>
              <a:rPr lang="en-US" sz="2000" b="1" dirty="0">
                <a:cs typeface="Calibri"/>
              </a:rPr>
              <a:t>% of Loans by # of Borrows and Gender – One Borrower – Male</a:t>
            </a:r>
            <a:r>
              <a:rPr lang="en-US" sz="2000" dirty="0">
                <a:cs typeface="Calibri"/>
              </a:rPr>
              <a:t> </a:t>
            </a:r>
            <a:r>
              <a:rPr lang="en-US" sz="1600" dirty="0">
                <a:solidFill>
                  <a:srgbClr val="C00000"/>
                </a:solidFill>
                <a:cs typeface="Calibri"/>
              </a:rPr>
              <a:t>and </a:t>
            </a:r>
            <a:r>
              <a:rPr lang="en-US" sz="2000" b="1" dirty="0">
                <a:cs typeface="Calibri"/>
              </a:rPr>
              <a:t>% of Loans by All Borrowers' Race – All Black or African American</a:t>
            </a:r>
          </a:p>
        </p:txBody>
      </p:sp>
      <p:sp>
        <p:nvSpPr>
          <p:cNvPr id="6" name="TextBox 5">
            <a:extLst>
              <a:ext uri="{FF2B5EF4-FFF2-40B4-BE49-F238E27FC236}">
                <a16:creationId xmlns:a16="http://schemas.microsoft.com/office/drawing/2014/main" id="{D433DE46-EC61-4442-B3E6-E9142AF2B1A1}"/>
              </a:ext>
            </a:extLst>
          </p:cNvPr>
          <p:cNvSpPr txBox="1"/>
          <p:nvPr/>
        </p:nvSpPr>
        <p:spPr>
          <a:xfrm>
            <a:off x="6678822" y="3702709"/>
            <a:ext cx="5187350"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70C0"/>
                </a:solidFill>
              </a:rPr>
              <a:t>High Negative Correlation</a:t>
            </a:r>
          </a:p>
          <a:p>
            <a:pPr marL="342900" indent="-342900">
              <a:buFont typeface="Arial"/>
              <a:buChar char="•"/>
            </a:pPr>
            <a:r>
              <a:rPr lang="en-US" sz="2000" b="1" dirty="0">
                <a:cs typeface="Calibri"/>
              </a:rPr>
              <a:t>Back-End Debt-to-Income Ratio –Average DTI </a:t>
            </a:r>
            <a:r>
              <a:rPr lang="en-US" sz="1400" dirty="0">
                <a:solidFill>
                  <a:srgbClr val="0070C0"/>
                </a:solidFill>
                <a:cs typeface="Calibri"/>
              </a:rPr>
              <a:t>and </a:t>
            </a:r>
            <a:r>
              <a:rPr lang="en-US" sz="2000" b="1" dirty="0">
                <a:cs typeface="Calibri"/>
              </a:rPr>
              <a:t>All Borrowers Credit Score – Average Credit Score </a:t>
            </a:r>
            <a:endParaRPr lang="en-US" sz="2000" b="1" dirty="0">
              <a:ea typeface="+mn-lt"/>
              <a:cs typeface="+mn-lt"/>
            </a:endParaRPr>
          </a:p>
          <a:p>
            <a:pPr marL="342900" indent="-342900">
              <a:buFont typeface="Arial"/>
              <a:buChar char="•"/>
            </a:pPr>
            <a:r>
              <a:rPr lang="en-US" sz="2000" b="1" dirty="0">
                <a:ea typeface="+mn-lt"/>
                <a:cs typeface="+mn-lt"/>
              </a:rPr>
              <a:t>Loan to Value – Average Loan to Value </a:t>
            </a:r>
            <a:r>
              <a:rPr lang="en-US" sz="1400" dirty="0">
                <a:solidFill>
                  <a:srgbClr val="0070C0"/>
                </a:solidFill>
                <a:ea typeface="+mn-lt"/>
                <a:cs typeface="+mn-lt"/>
              </a:rPr>
              <a:t>and </a:t>
            </a:r>
            <a:r>
              <a:rPr lang="en-US" sz="2000" b="1" dirty="0">
                <a:ea typeface="+mn-lt"/>
                <a:cs typeface="+mn-lt"/>
              </a:rPr>
              <a:t>All Borrowers Credit Score – Average Credit Score</a:t>
            </a:r>
          </a:p>
          <a:p>
            <a:pPr marL="342900" indent="-342900">
              <a:buFont typeface="Arial"/>
              <a:buChar char="•"/>
            </a:pPr>
            <a:r>
              <a:rPr lang="en-US" sz="2000" b="1" dirty="0">
                <a:ea typeface="+mn-lt"/>
                <a:cs typeface="+mn-lt"/>
              </a:rPr>
              <a:t>Average Contract Rate </a:t>
            </a:r>
            <a:r>
              <a:rPr lang="en-US" sz="1400" dirty="0">
                <a:solidFill>
                  <a:srgbClr val="0070C0"/>
                </a:solidFill>
                <a:ea typeface="+mn-lt"/>
                <a:cs typeface="+mn-lt"/>
              </a:rPr>
              <a:t>and </a:t>
            </a:r>
            <a:r>
              <a:rPr lang="en-US" sz="2000" b="1" dirty="0">
                <a:ea typeface="+mn-lt"/>
                <a:cs typeface="+mn-lt"/>
              </a:rPr>
              <a:t>All Borrowers Credit Score – Average Credit Score </a:t>
            </a:r>
            <a:endParaRPr lang="en-US" b="1" dirty="0">
              <a:ea typeface="+mn-lt"/>
              <a:cs typeface="+mn-lt"/>
            </a:endParaRPr>
          </a:p>
          <a:p>
            <a:pPr marL="342900" indent="-342900">
              <a:buFont typeface="Arial"/>
              <a:buChar char="•"/>
            </a:pPr>
            <a:endParaRPr lang="en-US" b="1" dirty="0">
              <a:ea typeface="+mn-lt"/>
              <a:cs typeface="+mn-lt"/>
            </a:endParaRPr>
          </a:p>
        </p:txBody>
      </p:sp>
      <p:pic>
        <p:nvPicPr>
          <p:cNvPr id="1027" name="Picture 1">
            <a:extLst>
              <a:ext uri="{FF2B5EF4-FFF2-40B4-BE49-F238E27FC236}">
                <a16:creationId xmlns:a16="http://schemas.microsoft.com/office/drawing/2014/main" id="{9ECE05DB-400F-4E22-AEE2-EF98EB54E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3" y="4763"/>
            <a:ext cx="6662454"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Slide 7">
            <a:hlinkClick r:id="" action="ppaction://media"/>
            <a:extLst>
              <a:ext uri="{FF2B5EF4-FFF2-40B4-BE49-F238E27FC236}">
                <a16:creationId xmlns:a16="http://schemas.microsoft.com/office/drawing/2014/main" id="{0D0D0A8B-A33D-434D-BA26-2D67519C1D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3270" y="4375484"/>
            <a:ext cx="1024288" cy="1024288"/>
          </a:xfrm>
          <a:prstGeom prst="rect">
            <a:avLst/>
          </a:prstGeom>
        </p:spPr>
      </p:pic>
    </p:spTree>
    <p:extLst>
      <p:ext uri="{BB962C8B-B14F-4D97-AF65-F5344CB8AC3E}">
        <p14:creationId xmlns:p14="http://schemas.microsoft.com/office/powerpoint/2010/main" val="13367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0110"/>
    </mc:Choice>
    <mc:Fallback>
      <p:transition spd="slow" advTm="40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1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unge Background Free Stock Photo - Public Domain Pictures">
            <a:extLst>
              <a:ext uri="{FF2B5EF4-FFF2-40B4-BE49-F238E27FC236}">
                <a16:creationId xmlns:a16="http://schemas.microsoft.com/office/drawing/2014/main" id="{84092FDE-870D-4EA3-9C21-1330C471ED23}"/>
              </a:ext>
            </a:extLst>
          </p:cNvPr>
          <p:cNvPicPr>
            <a:picLocks noChangeAspect="1"/>
          </p:cNvPicPr>
          <p:nvPr/>
        </p:nvPicPr>
        <p:blipFill rotWithShape="1">
          <a:blip r:embed="rId5">
            <a:alphaModFix amt="35000"/>
          </a:blip>
          <a:srcRect t="8524" b="7207"/>
          <a:stretch/>
        </p:blipFill>
        <p:spPr>
          <a:xfrm>
            <a:off x="20" y="7317"/>
            <a:ext cx="12191980" cy="6856718"/>
          </a:xfrm>
          <a:prstGeom prst="rect">
            <a:avLst/>
          </a:prstGeom>
        </p:spPr>
      </p:pic>
      <p:sp>
        <p:nvSpPr>
          <p:cNvPr id="2" name="TextBox 1">
            <a:extLst>
              <a:ext uri="{FF2B5EF4-FFF2-40B4-BE49-F238E27FC236}">
                <a16:creationId xmlns:a16="http://schemas.microsoft.com/office/drawing/2014/main" id="{2A3C24ED-E08C-4693-9207-BE4F9BE466F1}"/>
              </a:ext>
            </a:extLst>
          </p:cNvPr>
          <p:cNvSpPr txBox="1"/>
          <p:nvPr/>
        </p:nvSpPr>
        <p:spPr>
          <a:xfrm>
            <a:off x="902897" y="421161"/>
            <a:ext cx="10341751"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Model Implementation - Linear Regression Models</a:t>
            </a:r>
            <a:endParaRPr lang="en-US" sz="2800" dirty="0">
              <a:cs typeface="Calibri"/>
            </a:endParaRPr>
          </a:p>
          <a:p>
            <a:endParaRPr lang="en-US" dirty="0">
              <a:cs typeface="Calibri"/>
            </a:endParaRPr>
          </a:p>
        </p:txBody>
      </p:sp>
      <p:pic>
        <p:nvPicPr>
          <p:cNvPr id="5" name="Content Placeholder 4">
            <a:extLst>
              <a:ext uri="{FF2B5EF4-FFF2-40B4-BE49-F238E27FC236}">
                <a16:creationId xmlns:a16="http://schemas.microsoft.com/office/drawing/2014/main" id="{E80F527E-0015-4E18-9601-40B13BFA731E}"/>
              </a:ext>
            </a:extLst>
          </p:cNvPr>
          <p:cNvPicPr>
            <a:picLocks noGrp="1" noChangeAspect="1"/>
          </p:cNvPicPr>
          <p:nvPr>
            <p:ph idx="1"/>
          </p:nvPr>
        </p:nvPicPr>
        <p:blipFill>
          <a:blip r:embed="rId6"/>
          <a:stretch>
            <a:fillRect/>
          </a:stretch>
        </p:blipFill>
        <p:spPr>
          <a:xfrm>
            <a:off x="947353" y="1343330"/>
            <a:ext cx="4720280" cy="1924912"/>
          </a:xfrm>
        </p:spPr>
      </p:pic>
      <p:pic>
        <p:nvPicPr>
          <p:cNvPr id="8" name="Picture 7">
            <a:extLst>
              <a:ext uri="{FF2B5EF4-FFF2-40B4-BE49-F238E27FC236}">
                <a16:creationId xmlns:a16="http://schemas.microsoft.com/office/drawing/2014/main" id="{1078FD05-6718-46B5-9E63-1A5BB17A2E05}"/>
              </a:ext>
            </a:extLst>
          </p:cNvPr>
          <p:cNvPicPr>
            <a:picLocks noChangeAspect="1"/>
          </p:cNvPicPr>
          <p:nvPr/>
        </p:nvPicPr>
        <p:blipFill>
          <a:blip r:embed="rId7"/>
          <a:stretch>
            <a:fillRect/>
          </a:stretch>
        </p:blipFill>
        <p:spPr>
          <a:xfrm>
            <a:off x="947353" y="1070199"/>
            <a:ext cx="7076302" cy="204882"/>
          </a:xfrm>
          <a:prstGeom prst="rect">
            <a:avLst/>
          </a:prstGeom>
        </p:spPr>
      </p:pic>
      <p:sp>
        <p:nvSpPr>
          <p:cNvPr id="9" name="TextBox 8">
            <a:extLst>
              <a:ext uri="{FF2B5EF4-FFF2-40B4-BE49-F238E27FC236}">
                <a16:creationId xmlns:a16="http://schemas.microsoft.com/office/drawing/2014/main" id="{C596A5A9-1EA2-46AD-96F9-F565242CC893}"/>
              </a:ext>
            </a:extLst>
          </p:cNvPr>
          <p:cNvSpPr txBox="1"/>
          <p:nvPr/>
        </p:nvSpPr>
        <p:spPr>
          <a:xfrm>
            <a:off x="5756999" y="1343330"/>
            <a:ext cx="5994014" cy="738664"/>
          </a:xfrm>
          <a:prstGeom prst="rect">
            <a:avLst/>
          </a:prstGeom>
          <a:noFill/>
        </p:spPr>
        <p:txBody>
          <a:bodyPr wrap="square" rtlCol="0">
            <a:spAutoFit/>
          </a:bodyPr>
          <a:lstStyle/>
          <a:p>
            <a:r>
              <a:rPr lang="en-US" sz="1400" dirty="0"/>
              <a:t>With the model fitted, we can see that as the average borrower age increases by 1 year, the percentage of Originations that are for First Time Homebuyers goes down by 1.987 points, which is what we would expect.</a:t>
            </a:r>
          </a:p>
        </p:txBody>
      </p:sp>
      <p:pic>
        <p:nvPicPr>
          <p:cNvPr id="11" name="Picture 10">
            <a:extLst>
              <a:ext uri="{FF2B5EF4-FFF2-40B4-BE49-F238E27FC236}">
                <a16:creationId xmlns:a16="http://schemas.microsoft.com/office/drawing/2014/main" id="{03D01716-6520-4E2C-844A-5BD8332A9D2B}"/>
              </a:ext>
            </a:extLst>
          </p:cNvPr>
          <p:cNvPicPr>
            <a:picLocks noChangeAspect="1"/>
          </p:cNvPicPr>
          <p:nvPr/>
        </p:nvPicPr>
        <p:blipFill>
          <a:blip r:embed="rId8"/>
          <a:stretch>
            <a:fillRect/>
          </a:stretch>
        </p:blipFill>
        <p:spPr>
          <a:xfrm>
            <a:off x="947354" y="3715693"/>
            <a:ext cx="4720279" cy="2280772"/>
          </a:xfrm>
          <a:prstGeom prst="rect">
            <a:avLst/>
          </a:prstGeom>
        </p:spPr>
      </p:pic>
      <p:pic>
        <p:nvPicPr>
          <p:cNvPr id="13" name="Picture 12">
            <a:extLst>
              <a:ext uri="{FF2B5EF4-FFF2-40B4-BE49-F238E27FC236}">
                <a16:creationId xmlns:a16="http://schemas.microsoft.com/office/drawing/2014/main" id="{BC0A6B73-EAF5-4A94-8DCC-D84F51FDBDD8}"/>
              </a:ext>
            </a:extLst>
          </p:cNvPr>
          <p:cNvPicPr>
            <a:picLocks noChangeAspect="1"/>
          </p:cNvPicPr>
          <p:nvPr/>
        </p:nvPicPr>
        <p:blipFill>
          <a:blip r:embed="rId9"/>
          <a:stretch>
            <a:fillRect/>
          </a:stretch>
        </p:blipFill>
        <p:spPr>
          <a:xfrm>
            <a:off x="947353" y="3526260"/>
            <a:ext cx="5774460" cy="156066"/>
          </a:xfrm>
          <a:prstGeom prst="rect">
            <a:avLst/>
          </a:prstGeom>
        </p:spPr>
      </p:pic>
      <p:sp>
        <p:nvSpPr>
          <p:cNvPr id="17" name="TextBox 16">
            <a:extLst>
              <a:ext uri="{FF2B5EF4-FFF2-40B4-BE49-F238E27FC236}">
                <a16:creationId xmlns:a16="http://schemas.microsoft.com/office/drawing/2014/main" id="{D6DD379C-9ADF-4078-B81D-1B89E442FD92}"/>
              </a:ext>
            </a:extLst>
          </p:cNvPr>
          <p:cNvSpPr txBox="1"/>
          <p:nvPr/>
        </p:nvSpPr>
        <p:spPr>
          <a:xfrm>
            <a:off x="5756999" y="3731333"/>
            <a:ext cx="5994013" cy="738664"/>
          </a:xfrm>
          <a:prstGeom prst="rect">
            <a:avLst/>
          </a:prstGeom>
          <a:noFill/>
        </p:spPr>
        <p:txBody>
          <a:bodyPr wrap="square" rtlCol="0">
            <a:spAutoFit/>
          </a:bodyPr>
          <a:lstStyle/>
          <a:p>
            <a:r>
              <a:rPr lang="en-US" sz="1400" dirty="0"/>
              <a:t>Here we see that for each point that the Average Contract Rate (Interest Rate) goes up, the percentage of Originations being from Refinances goes down 2.477 points, which is expected.</a:t>
            </a:r>
          </a:p>
        </p:txBody>
      </p:sp>
      <p:pic>
        <p:nvPicPr>
          <p:cNvPr id="3" name="Slide 8">
            <a:hlinkClick r:id="" action="ppaction://media"/>
            <a:extLst>
              <a:ext uri="{FF2B5EF4-FFF2-40B4-BE49-F238E27FC236}">
                <a16:creationId xmlns:a16="http://schemas.microsoft.com/office/drawing/2014/main" id="{CC532EA0-1574-4A59-8705-721097C8DE4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939848" y="425272"/>
            <a:ext cx="609600" cy="609600"/>
          </a:xfrm>
          <a:prstGeom prst="rect">
            <a:avLst/>
          </a:prstGeom>
        </p:spPr>
      </p:pic>
    </p:spTree>
    <p:extLst>
      <p:ext uri="{BB962C8B-B14F-4D97-AF65-F5344CB8AC3E}">
        <p14:creationId xmlns:p14="http://schemas.microsoft.com/office/powerpoint/2010/main" val="2477817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3671"/>
    </mc:Choice>
    <mc:Fallback>
      <p:transition spd="slow" advTm="83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unge Background Free Stock Photo - Public Domain Pictures">
            <a:extLst>
              <a:ext uri="{FF2B5EF4-FFF2-40B4-BE49-F238E27FC236}">
                <a16:creationId xmlns:a16="http://schemas.microsoft.com/office/drawing/2014/main" id="{84092FDE-870D-4EA3-9C21-1330C471ED23}"/>
              </a:ext>
            </a:extLst>
          </p:cNvPr>
          <p:cNvPicPr>
            <a:picLocks noChangeAspect="1"/>
          </p:cNvPicPr>
          <p:nvPr/>
        </p:nvPicPr>
        <p:blipFill rotWithShape="1">
          <a:blip r:embed="rId5">
            <a:alphaModFix amt="35000"/>
          </a:blip>
          <a:srcRect t="8524" b="7207"/>
          <a:stretch/>
        </p:blipFill>
        <p:spPr>
          <a:xfrm>
            <a:off x="20" y="7317"/>
            <a:ext cx="12191980" cy="6856718"/>
          </a:xfrm>
          <a:prstGeom prst="rect">
            <a:avLst/>
          </a:prstGeom>
        </p:spPr>
      </p:pic>
      <p:sp>
        <p:nvSpPr>
          <p:cNvPr id="2" name="TextBox 1">
            <a:extLst>
              <a:ext uri="{FF2B5EF4-FFF2-40B4-BE49-F238E27FC236}">
                <a16:creationId xmlns:a16="http://schemas.microsoft.com/office/drawing/2014/main" id="{2A3C24ED-E08C-4693-9207-BE4F9BE466F1}"/>
              </a:ext>
            </a:extLst>
          </p:cNvPr>
          <p:cNvSpPr txBox="1"/>
          <p:nvPr/>
        </p:nvSpPr>
        <p:spPr>
          <a:xfrm>
            <a:off x="925124" y="516362"/>
            <a:ext cx="10341751"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t>Originations Predictions – Linear Model</a:t>
            </a:r>
            <a:endParaRPr lang="en-US" sz="2800" b="1" dirty="0">
              <a:cs typeface="Calibri"/>
            </a:endParaRPr>
          </a:p>
          <a:p>
            <a:endParaRPr lang="en-US" dirty="0">
              <a:cs typeface="Calibri"/>
            </a:endParaRPr>
          </a:p>
        </p:txBody>
      </p:sp>
      <p:sp>
        <p:nvSpPr>
          <p:cNvPr id="6" name="Content Placeholder 5">
            <a:extLst>
              <a:ext uri="{FF2B5EF4-FFF2-40B4-BE49-F238E27FC236}">
                <a16:creationId xmlns:a16="http://schemas.microsoft.com/office/drawing/2014/main" id="{7F14A910-74CF-4181-854E-6E6EDF52BD51}"/>
              </a:ext>
            </a:extLst>
          </p:cNvPr>
          <p:cNvSpPr>
            <a:spLocks noGrp="1"/>
          </p:cNvSpPr>
          <p:nvPr>
            <p:ph idx="1"/>
          </p:nvPr>
        </p:nvSpPr>
        <p:spPr>
          <a:xfrm>
            <a:off x="785648" y="1499804"/>
            <a:ext cx="5446986" cy="2047266"/>
          </a:xfrm>
        </p:spPr>
        <p:txBody>
          <a:bodyPr>
            <a:normAutofit/>
          </a:bodyPr>
          <a:lstStyle/>
          <a:p>
            <a:pPr marL="0" indent="0">
              <a:buNone/>
            </a:pPr>
            <a:r>
              <a:rPr lang="en-US" sz="2800" dirty="0"/>
              <a:t>With the model fitted, we can see that as the </a:t>
            </a:r>
            <a:r>
              <a:rPr lang="en-US" dirty="0"/>
              <a:t>Average Contract Rate </a:t>
            </a:r>
            <a:r>
              <a:rPr lang="en-US" sz="2800" dirty="0"/>
              <a:t>increases by 1 point, the Number of Originations (1000s) goes up by 40.89 points. Thi</a:t>
            </a:r>
            <a:r>
              <a:rPr lang="en-US" dirty="0"/>
              <a:t>s is unexpected.</a:t>
            </a:r>
          </a:p>
        </p:txBody>
      </p:sp>
      <p:pic>
        <p:nvPicPr>
          <p:cNvPr id="10" name="Picture 9">
            <a:extLst>
              <a:ext uri="{FF2B5EF4-FFF2-40B4-BE49-F238E27FC236}">
                <a16:creationId xmlns:a16="http://schemas.microsoft.com/office/drawing/2014/main" id="{FA317748-75FD-4572-BEAD-E1168A9E74A9}"/>
              </a:ext>
            </a:extLst>
          </p:cNvPr>
          <p:cNvPicPr>
            <a:picLocks noChangeAspect="1"/>
          </p:cNvPicPr>
          <p:nvPr/>
        </p:nvPicPr>
        <p:blipFill>
          <a:blip r:embed="rId6"/>
          <a:stretch>
            <a:fillRect/>
          </a:stretch>
        </p:blipFill>
        <p:spPr>
          <a:xfrm>
            <a:off x="6658185" y="3708945"/>
            <a:ext cx="4608689" cy="2905962"/>
          </a:xfrm>
          <a:prstGeom prst="rect">
            <a:avLst/>
          </a:prstGeom>
        </p:spPr>
      </p:pic>
      <p:pic>
        <p:nvPicPr>
          <p:cNvPr id="14" name="Picture 13">
            <a:extLst>
              <a:ext uri="{FF2B5EF4-FFF2-40B4-BE49-F238E27FC236}">
                <a16:creationId xmlns:a16="http://schemas.microsoft.com/office/drawing/2014/main" id="{CBE00338-96DD-4440-A999-8A39C81F919E}"/>
              </a:ext>
            </a:extLst>
          </p:cNvPr>
          <p:cNvPicPr>
            <a:picLocks noChangeAspect="1"/>
          </p:cNvPicPr>
          <p:nvPr/>
        </p:nvPicPr>
        <p:blipFill>
          <a:blip r:embed="rId7"/>
          <a:stretch>
            <a:fillRect/>
          </a:stretch>
        </p:blipFill>
        <p:spPr>
          <a:xfrm>
            <a:off x="6658185" y="1402116"/>
            <a:ext cx="4608689" cy="2144954"/>
          </a:xfrm>
          <a:prstGeom prst="rect">
            <a:avLst/>
          </a:prstGeom>
        </p:spPr>
      </p:pic>
      <p:pic>
        <p:nvPicPr>
          <p:cNvPr id="16" name="Picture 15">
            <a:extLst>
              <a:ext uri="{FF2B5EF4-FFF2-40B4-BE49-F238E27FC236}">
                <a16:creationId xmlns:a16="http://schemas.microsoft.com/office/drawing/2014/main" id="{6BA46AA0-ACC2-47A4-B868-F76EE7918684}"/>
              </a:ext>
            </a:extLst>
          </p:cNvPr>
          <p:cNvPicPr>
            <a:picLocks noChangeAspect="1"/>
          </p:cNvPicPr>
          <p:nvPr/>
        </p:nvPicPr>
        <p:blipFill>
          <a:blip r:embed="rId8"/>
          <a:stretch>
            <a:fillRect/>
          </a:stretch>
        </p:blipFill>
        <p:spPr>
          <a:xfrm>
            <a:off x="5552588" y="1133422"/>
            <a:ext cx="5714286" cy="190476"/>
          </a:xfrm>
          <a:prstGeom prst="rect">
            <a:avLst/>
          </a:prstGeom>
        </p:spPr>
      </p:pic>
      <p:sp>
        <p:nvSpPr>
          <p:cNvPr id="9" name="Content Placeholder 5">
            <a:extLst>
              <a:ext uri="{FF2B5EF4-FFF2-40B4-BE49-F238E27FC236}">
                <a16:creationId xmlns:a16="http://schemas.microsoft.com/office/drawing/2014/main" id="{75CF1022-4189-414A-A7FE-E9E9F7FD1479}"/>
              </a:ext>
            </a:extLst>
          </p:cNvPr>
          <p:cNvSpPr txBox="1">
            <a:spLocks/>
          </p:cNvSpPr>
          <p:nvPr/>
        </p:nvSpPr>
        <p:spPr>
          <a:xfrm>
            <a:off x="785648" y="3884748"/>
            <a:ext cx="5446986" cy="2047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points on this graph create two clusters – one above 5.5% Average Contract Rate, and one below</a:t>
            </a:r>
          </a:p>
        </p:txBody>
      </p:sp>
      <p:pic>
        <p:nvPicPr>
          <p:cNvPr id="3" name="Slide 9">
            <a:hlinkClick r:id="" action="ppaction://media"/>
            <a:extLst>
              <a:ext uri="{FF2B5EF4-FFF2-40B4-BE49-F238E27FC236}">
                <a16:creationId xmlns:a16="http://schemas.microsoft.com/office/drawing/2014/main" id="{E1F62C85-2789-4E57-B8E6-74E7C5EDBCF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962074" y="483119"/>
            <a:ext cx="609600" cy="609600"/>
          </a:xfrm>
          <a:prstGeom prst="rect">
            <a:avLst/>
          </a:prstGeom>
        </p:spPr>
      </p:pic>
    </p:spTree>
    <p:extLst>
      <p:ext uri="{BB962C8B-B14F-4D97-AF65-F5344CB8AC3E}">
        <p14:creationId xmlns:p14="http://schemas.microsoft.com/office/powerpoint/2010/main" val="12211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7912"/>
    </mc:Choice>
    <mc:Fallback>
      <p:transition spd="slow" advTm="47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E1018B037AAA458BACD1BA904A17D3" ma:contentTypeVersion="12" ma:contentTypeDescription="Create a new document." ma:contentTypeScope="" ma:versionID="127fe4a89a3f8b56822e3b6d3791656b">
  <xsd:schema xmlns:xsd="http://www.w3.org/2001/XMLSchema" xmlns:xs="http://www.w3.org/2001/XMLSchema" xmlns:p="http://schemas.microsoft.com/office/2006/metadata/properties" xmlns:ns3="fae5d428-598a-449d-aec0-6c53bcdbf7b0" xmlns:ns4="7ed91c99-2276-49ec-a4d8-de7e75f14f8e" targetNamespace="http://schemas.microsoft.com/office/2006/metadata/properties" ma:root="true" ma:fieldsID="db6abb3aaa341f56448d3f4e7237c1d4" ns3:_="" ns4:_="">
    <xsd:import namespace="fae5d428-598a-449d-aec0-6c53bcdbf7b0"/>
    <xsd:import namespace="7ed91c99-2276-49ec-a4d8-de7e75f14f8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e5d428-598a-449d-aec0-6c53bcdbf7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d91c99-2276-49ec-a4d8-de7e75f14f8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2C7F86-09CE-4046-8A05-D0BE159C80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e5d428-598a-449d-aec0-6c53bcdbf7b0"/>
    <ds:schemaRef ds:uri="7ed91c99-2276-49ec-a4d8-de7e75f14f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4BF2EE-E57D-49C0-A368-2437635C53A3}">
  <ds:schemaRefs>
    <ds:schemaRef ds:uri="http://schemas.microsoft.com/sharepoint/v3/contenttype/forms"/>
  </ds:schemaRefs>
</ds:datastoreItem>
</file>

<file path=customXml/itemProps3.xml><?xml version="1.0" encoding="utf-8"?>
<ds:datastoreItem xmlns:ds="http://schemas.openxmlformats.org/officeDocument/2006/customXml" ds:itemID="{80F73176-B454-46F7-9627-9B18E1D47E2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ed91c99-2276-49ec-a4d8-de7e75f14f8e"/>
    <ds:schemaRef ds:uri="fae5d428-598a-449d-aec0-6c53bcdbf7b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523</TotalTime>
  <Words>3057</Words>
  <Application>Microsoft Office PowerPoint</Application>
  <PresentationFormat>Widescreen</PresentationFormat>
  <Paragraphs>223</Paragraphs>
  <Slides>15</Slides>
  <Notes>14</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Book Antiqua</vt:lpstr>
      <vt:lpstr>Calibri</vt:lpstr>
      <vt:lpstr>Calibri Light</vt:lpstr>
      <vt:lpstr>Lato</vt:lpstr>
      <vt:lpstr>office theme</vt:lpstr>
      <vt:lpstr>Mortgage Analysis</vt:lpstr>
      <vt:lpstr>Problem Statement</vt:lpstr>
      <vt:lpstr>Project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Summerville, Kimberly</dc:creator>
  <cp:lastModifiedBy>Summerville, Kimberly</cp:lastModifiedBy>
  <cp:revision>561</cp:revision>
  <dcterms:created xsi:type="dcterms:W3CDTF">2022-02-11T20:41:48Z</dcterms:created>
  <dcterms:modified xsi:type="dcterms:W3CDTF">2022-03-03T20:16:19Z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0x01010034E1018B037AAA458BACD1BA904A17D3</vt:lpwstr>
  </property>
</Properties>
</file>